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9" r:id="rId1"/>
  </p:sldMasterIdLst>
  <p:notesMasterIdLst>
    <p:notesMasterId r:id="rId12"/>
  </p:notesMasterIdLst>
  <p:handoutMasterIdLst>
    <p:handoutMasterId r:id="rId13"/>
  </p:handoutMasterIdLst>
  <p:sldIdLst>
    <p:sldId id="276" r:id="rId2"/>
    <p:sldId id="345" r:id="rId3"/>
    <p:sldId id="347" r:id="rId4"/>
    <p:sldId id="332" r:id="rId5"/>
    <p:sldId id="361" r:id="rId6"/>
    <p:sldId id="322" r:id="rId7"/>
    <p:sldId id="329" r:id="rId8"/>
    <p:sldId id="356" r:id="rId9"/>
    <p:sldId id="359" r:id="rId10"/>
    <p:sldId id="343" r:id="rId11"/>
  </p:sldIdLst>
  <p:sldSz cx="9144000" cy="6858000" type="screen4x3"/>
  <p:notesSz cx="6858000" cy="92964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Wingdings 3" panose="05040102010807070707" pitchFamily="18" charset="2"/>
      <p:regular r:id="rId18"/>
    </p:embeddedFont>
    <p:embeddedFont>
      <p:font typeface="Wingdings 2" panose="05020102010507070707" pitchFamily="18" charset="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ucida Sans Unicode" panose="020B0602030504020204" pitchFamily="34" charset="0"/>
      <p:regular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5" autoAdjust="0"/>
    <p:restoredTop sz="94761" autoAdjust="0"/>
  </p:normalViewPr>
  <p:slideViewPr>
    <p:cSldViewPr>
      <p:cViewPr varScale="1">
        <p:scale>
          <a:sx n="91" d="100"/>
          <a:sy n="91" d="100"/>
        </p:scale>
        <p:origin x="8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979D-4677-40FA-9C4B-6FC1E694A81B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3DCAA-C84A-4D62-9772-B3CD6021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E6EAD9-1B48-409F-81C5-FE544682C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6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E4B3E4-2AF1-4D56-9C79-97183A88B2FE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361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760785-5030-4993-897B-F0BB4C2E6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6973-D243-4E7D-A688-A95BE2E6D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1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41B5-3BDE-40A6-B792-69B54DE4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8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E30C-0575-4773-B2C3-E2A947848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0F50D6-9CDB-408E-B7DD-EB9934931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88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9B6E1-D95C-4EFE-8FEA-41EE21EF6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3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899D20-1E64-4F12-B39B-9AE8CEB06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55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FEEDDA-C663-4456-A2AA-D8E7C2B87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84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6AF6-0204-4831-94B7-40862D94B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3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D5DCF4-3063-4C12-BFAE-696B2F6C0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63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E706E0-81F0-4567-9683-E571F4D9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0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91BBA7-90A5-431F-8ED9-102FA0C75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0" r:id="rId2"/>
    <p:sldLayoutId id="2147483815" r:id="rId3"/>
    <p:sldLayoutId id="2147483816" r:id="rId4"/>
    <p:sldLayoutId id="2147483817" r:id="rId5"/>
    <p:sldLayoutId id="2147483818" r:id="rId6"/>
    <p:sldLayoutId id="2147483811" r:id="rId7"/>
    <p:sldLayoutId id="2147483819" r:id="rId8"/>
    <p:sldLayoutId id="2147483820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057400"/>
            <a:ext cx="8839200" cy="160116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Marijuana Use: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Longer Down in the Weeds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126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971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410200"/>
            <a:ext cx="2327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GHSA </a:t>
            </a:r>
            <a:r>
              <a:rPr lang="en-US" b="1" dirty="0" smtClean="0">
                <a:latin typeface="Calibri" panose="020F0502020204030204" pitchFamily="34" charset="0"/>
              </a:rPr>
              <a:t>Annual Meeting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September 18, 2017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Louisville, KY</a:t>
            </a:r>
            <a:endParaRPr lang="en-US" b="1" dirty="0">
              <a:latin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66" y="4259759"/>
            <a:ext cx="2730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alibri" panose="020F0502020204030204" pitchFamily="34" charset="0"/>
              </a:rPr>
              <a:t>Jim </a:t>
            </a:r>
            <a:r>
              <a:rPr lang="en-US" sz="2200" b="1" dirty="0" err="1" smtClean="0">
                <a:latin typeface="Calibri" panose="020F0502020204030204" pitchFamily="34" charset="0"/>
              </a:rPr>
              <a:t>Hedlund</a:t>
            </a:r>
            <a:endParaRPr lang="en-US" sz="2200" b="1" dirty="0" smtClean="0">
              <a:latin typeface="Calibri" panose="020F0502020204030204" pitchFamily="34" charset="0"/>
            </a:endParaRPr>
          </a:p>
          <a:p>
            <a:r>
              <a:rPr lang="en-US" sz="2200" b="1" dirty="0" smtClean="0">
                <a:latin typeface="Calibri" panose="020F0502020204030204" pitchFamily="34" charset="0"/>
              </a:rPr>
              <a:t>Highway Safety North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0E30C-0575-4773-B2C3-E2A9478482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9" y="10633"/>
            <a:ext cx="91440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3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Almost one quarter of adults use marijuana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Current marijuana users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0E30C-0575-4773-B2C3-E2A9478482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315200" cy="340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6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Beliefs about marijuana risks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0E30C-0575-4773-B2C3-E2A9478482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Content Placeholder 4" descr="https://img.washingtonpost.com/blogs/wonkblog/files/2017/04/marijuana_study-0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10" y="1714487"/>
            <a:ext cx="7315200" cy="3535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7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05800" cy="4525962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alibri" panose="020F0502020204030204" pitchFamily="34" charset="0"/>
              </a:rPr>
              <a:t>Drugs increasing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;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marijuana increasing; alcohol </a:t>
            </a:r>
            <a:r>
              <a:rPr lang="en-US" altLang="en-US" sz="2400" b="1" dirty="0" smtClean="0">
                <a:latin typeface="Calibri" panose="020F0502020204030204" pitchFamily="34" charset="0"/>
              </a:rPr>
              <a:t>decreasing </a:t>
            </a:r>
          </a:p>
          <a:p>
            <a:pPr eaLnBrk="1" hangingPunct="1"/>
            <a:endParaRPr lang="en-US" altLang="en-US" sz="2400" b="1" dirty="0" smtClean="0">
              <a:latin typeface="Calibri" panose="020F0502020204030204" pitchFamily="34" charset="0"/>
            </a:endParaRPr>
          </a:p>
          <a:p>
            <a:endParaRPr lang="en-US" sz="2400" b="1" dirty="0" smtClean="0">
              <a:latin typeface="Calibri" panose="020F0502020204030204" pitchFamily="34" charset="0"/>
            </a:endParaRP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endParaRPr lang="en-US" sz="2400" b="1" dirty="0" smtClean="0">
              <a:latin typeface="Calibri" panose="020F0502020204030204" pitchFamily="34" charset="0"/>
            </a:endParaRPr>
          </a:p>
          <a:p>
            <a:endParaRPr lang="en-US" sz="2400" b="1" dirty="0" smtClean="0">
              <a:latin typeface="Calibri" panose="020F0502020204030204" pitchFamily="34" charset="0"/>
            </a:endParaRPr>
          </a:p>
          <a:p>
            <a:endParaRPr lang="en-US" sz="2400" b="1" dirty="0">
              <a:latin typeface="Calibri" panose="020F0502020204030204" pitchFamily="34" charset="0"/>
            </a:endParaRPr>
          </a:p>
          <a:p>
            <a:pPr marL="109537" indent="0">
              <a:buNone/>
            </a:pPr>
            <a:endParaRPr lang="en-US" sz="2400" b="1" dirty="0" smtClean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Marijuana in fatally-injured drivers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0E30C-0575-4773-B2C3-E2A9478482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23310"/>
            <a:ext cx="6400800" cy="38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2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alibri" panose="020F0502020204030204" pitchFamily="34" charset="0"/>
              </a:rPr>
              <a:t>NHTSA roadside survey, 2013-14</a:t>
            </a: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12.6% of drivers on weekend nights compared to 8.3% with positive BAC</a:t>
            </a:r>
          </a:p>
          <a:p>
            <a:pPr eaLnBrk="1" hangingPunct="1"/>
            <a:r>
              <a:rPr lang="en-US" altLang="en-US" sz="2400" b="1" dirty="0" smtClean="0">
                <a:latin typeface="Calibri" panose="020F0502020204030204" pitchFamily="34" charset="0"/>
              </a:rPr>
              <a:t>Colorado, drivers in fatal crashes positive for marijuana</a:t>
            </a:r>
            <a:endParaRPr lang="en-US" altLang="en-US" sz="2000" b="1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2006: 4.0%</a:t>
            </a:r>
            <a:endParaRPr lang="en-US" altLang="en-US" sz="2000" b="1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2009: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6.4%</a:t>
            </a: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2012: 9.6%</a:t>
            </a:r>
            <a:endParaRPr lang="en-US" altLang="en-US" sz="2000" b="1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2015: 12.1%</a:t>
            </a:r>
            <a:endParaRPr lang="en-US" altLang="en-US" sz="20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b="1" dirty="0" smtClean="0">
                <a:latin typeface="Calibri" panose="020F0502020204030204" pitchFamily="34" charset="0"/>
              </a:rPr>
              <a:t>Washington, impaired drivers positive for THC</a:t>
            </a:r>
            <a:endParaRPr lang="en-US" altLang="en-US" sz="2400" b="1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2009: 18.2%</a:t>
            </a:r>
            <a:endParaRPr lang="en-US" altLang="en-US" sz="2000" b="1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2012: 18.6%</a:t>
            </a:r>
            <a:endParaRPr lang="en-US" altLang="en-US" sz="2000" b="1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2016 nine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months: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33.2%</a:t>
            </a:r>
            <a:endParaRPr lang="en-US" altLang="en-US" sz="2000" b="1" dirty="0">
              <a:latin typeface="Calibri" panose="020F0502020204030204" pitchFamily="34" charset="0"/>
            </a:endParaRPr>
          </a:p>
          <a:p>
            <a:pPr marL="392113" lvl="1" indent="0" eaLnBrk="1" hangingPunct="1">
              <a:buNone/>
            </a:pPr>
            <a:endParaRPr lang="en-US" altLang="en-US" sz="2000" b="1" dirty="0" smtClean="0">
              <a:latin typeface="Calibri" panose="020F0502020204030204" pitchFamily="34" charset="0"/>
            </a:endParaRPr>
          </a:p>
          <a:p>
            <a:pPr eaLnBrk="1" hangingPunct="1"/>
            <a:endParaRPr lang="en-US" altLang="en-US" sz="2400" b="1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Marijuana in Arrests, Crashes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0E30C-0575-4773-B2C3-E2A9478482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2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alibri" panose="020F0502020204030204" pitchFamily="34" charset="0"/>
              </a:rPr>
              <a:t>Experimental studies: effects on behavior related to driving</a:t>
            </a: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Reaction time, judgment, …</a:t>
            </a:r>
          </a:p>
          <a:p>
            <a:pPr eaLnBrk="1" hangingPunct="1"/>
            <a:r>
              <a:rPr lang="en-US" altLang="en-US" sz="2400" b="1" dirty="0" smtClean="0">
                <a:latin typeface="Calibri" panose="020F0502020204030204" pitchFamily="34" charset="0"/>
              </a:rPr>
              <a:t>Crash studies:</a:t>
            </a:r>
          </a:p>
          <a:p>
            <a:pPr lvl="1" eaLnBrk="1" hangingPunct="1"/>
            <a:r>
              <a:rPr lang="en-US" altLang="en-US" sz="2000" b="1" dirty="0" err="1" smtClean="0">
                <a:latin typeface="Calibri" panose="020F0502020204030204" pitchFamily="34" charset="0"/>
              </a:rPr>
              <a:t>Rogeberg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 and </a:t>
            </a:r>
            <a:r>
              <a:rPr lang="en-US" altLang="en-US" sz="2000" b="1" dirty="0" err="1" smtClean="0">
                <a:latin typeface="Calibri" panose="020F0502020204030204" pitchFamily="34" charset="0"/>
              </a:rPr>
              <a:t>Elvik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 meta-analysis: 22-36% increase</a:t>
            </a: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NHTSA crash risk study: 25% increase,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				</a:t>
            </a:r>
            <a:r>
              <a:rPr lang="en-US" altLang="en-US" sz="2000" b="1" dirty="0">
                <a:latin typeface="Calibri" panose="020F0502020204030204" pitchFamily="34" charset="0"/>
              </a:rPr>
              <a:t>	 mostly related to factors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such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as age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and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gender</a:t>
            </a: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National Academy of Sciences: “increased risk” (no specific estimate)</a:t>
            </a:r>
          </a:p>
          <a:p>
            <a:pPr lvl="1" eaLnBrk="1" hangingPunct="1"/>
            <a:r>
              <a:rPr lang="en-US" altLang="en-US" sz="2000" b="1" dirty="0" err="1" smtClean="0">
                <a:latin typeface="Calibri" panose="020F0502020204030204" pitchFamily="34" charset="0"/>
              </a:rPr>
              <a:t>Asbridge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, Hartman and </a:t>
            </a:r>
            <a:r>
              <a:rPr lang="en-US" altLang="en-US" sz="2000" b="1" dirty="0" err="1" smtClean="0">
                <a:latin typeface="Calibri" panose="020F0502020204030204" pitchFamily="34" charset="0"/>
              </a:rPr>
              <a:t>Huestis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: nearly 100% 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increase</a:t>
            </a:r>
          </a:p>
          <a:p>
            <a:pPr lvl="1" eaLnBrk="1" hangingPunct="1"/>
            <a:r>
              <a:rPr lang="en-US" altLang="en-US" sz="2000" b="1" dirty="0" err="1" smtClean="0">
                <a:latin typeface="Calibri" panose="020F0502020204030204" pitchFamily="34" charset="0"/>
              </a:rPr>
              <a:t>Aydelotte</a:t>
            </a:r>
            <a:r>
              <a:rPr lang="en-US" altLang="en-US" sz="2000" b="1" dirty="0" smtClean="0">
                <a:latin typeface="Calibri" panose="020F0502020204030204" pitchFamily="34" charset="0"/>
              </a:rPr>
              <a:t> et al. 2017: FARS data from CO and WA after legalization: 		no significant changes in fatality rates</a:t>
            </a:r>
            <a:endParaRPr lang="en-US" altLang="en-US" sz="2000" b="1" dirty="0" smtClean="0">
              <a:latin typeface="Calibri" panose="020F0502020204030204" pitchFamily="34" charset="0"/>
            </a:endParaRPr>
          </a:p>
          <a:p>
            <a:pPr lvl="1" eaLnBrk="1" hangingPunct="1"/>
            <a:endParaRPr lang="en-US" altLang="en-US" sz="2000" b="1" dirty="0" smtClean="0">
              <a:latin typeface="Calibri" panose="020F0502020204030204" pitchFamily="34" charset="0"/>
            </a:endParaRP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Marijuana Crash Risk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0E30C-0575-4773-B2C3-E2A9478482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alibri" panose="020F0502020204030204" pitchFamily="34" charset="0"/>
              </a:rPr>
              <a:t>Recreational marijuana now allowed in 8 states and DC</a:t>
            </a: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Voters approved in CA, MA, ME, and NV in 2016</a:t>
            </a: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Previously legal in AK, CO, OR, WA, and DC</a:t>
            </a:r>
          </a:p>
          <a:p>
            <a:pPr eaLnBrk="1" hangingPunct="1"/>
            <a:r>
              <a:rPr lang="en-US" altLang="en-US" sz="2400" b="1" dirty="0" smtClean="0">
                <a:latin typeface="Calibri" panose="020F0502020204030204" pitchFamily="34" charset="0"/>
              </a:rPr>
              <a:t>Medical marijuana now allowed in 29 states and DC </a:t>
            </a: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Up from 23 in 2015</a:t>
            </a: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West Virginia law signed April 19, 2017; use allowed July 1, 2019</a:t>
            </a:r>
          </a:p>
          <a:p>
            <a:pPr eaLnBrk="1" hangingPunct="1"/>
            <a:r>
              <a:rPr lang="en-US" altLang="en-US" sz="2400" b="1" dirty="0" smtClean="0">
                <a:latin typeface="Calibri" panose="020F0502020204030204" pitchFamily="34" charset="0"/>
              </a:rPr>
              <a:t>Marijuana use decriminalized in 21 states and DC </a:t>
            </a:r>
          </a:p>
          <a:p>
            <a:pPr lvl="1" eaLnBrk="1" hangingPunct="1"/>
            <a:r>
              <a:rPr lang="en-US" altLang="en-US" sz="2000" b="1" dirty="0" smtClean="0">
                <a:latin typeface="Calibri" panose="020F0502020204030204" pitchFamily="34" charset="0"/>
              </a:rPr>
              <a:t>Up from 20 in 2015; these include recreational states</a:t>
            </a:r>
          </a:p>
          <a:p>
            <a:pPr eaLnBrk="1" hangingPunct="1"/>
            <a:r>
              <a:rPr lang="en-US" altLang="en-US" sz="2400" b="1" dirty="0" smtClean="0">
                <a:latin typeface="Calibri" panose="020F0502020204030204" pitchFamily="34" charset="0"/>
              </a:rPr>
              <a:t>Canada considering legalizing marijuana use</a:t>
            </a:r>
          </a:p>
          <a:p>
            <a:pPr marL="136525" indent="0" eaLnBrk="1" hangingPunct="1">
              <a:buNone/>
            </a:pPr>
            <a:r>
              <a:rPr lang="en-US" altLang="en-US" sz="2400" b="1" dirty="0" smtClean="0">
                <a:latin typeface="Calibri" panose="020F0502020204030204" pitchFamily="34" charset="0"/>
              </a:rPr>
              <a:t> </a:t>
            </a:r>
            <a:endParaRPr lang="en-US" sz="2400" b="1" dirty="0">
              <a:latin typeface="Calibri" panose="020F0502020204030204" pitchFamily="34" charset="0"/>
            </a:endParaRPr>
          </a:p>
          <a:p>
            <a:pPr marL="109537" indent="0">
              <a:buNone/>
            </a:pPr>
            <a:r>
              <a:rPr lang="en-US" sz="1400" b="1" dirty="0" smtClean="0">
                <a:latin typeface="Calibri" panose="020F0502020204030204" pitchFamily="34" charset="0"/>
              </a:rPr>
              <a:t>						</a:t>
            </a:r>
            <a:r>
              <a:rPr lang="en-US" sz="1600" b="1" dirty="0" err="1" smtClean="0">
                <a:latin typeface="Calibri" panose="020F0502020204030204" pitchFamily="34" charset="0"/>
              </a:rPr>
              <a:t>NCSL</a:t>
            </a:r>
            <a:r>
              <a:rPr lang="en-US" sz="1600" b="1" dirty="0" smtClean="0">
                <a:latin typeface="Calibri" panose="020F0502020204030204" pitchFamily="34" charset="0"/>
              </a:rPr>
              <a:t>, August 2017</a:t>
            </a:r>
            <a:endParaRPr lang="en-US" sz="1200" b="1" dirty="0">
              <a:latin typeface="Calibri" panose="020F0502020204030204" pitchFamily="34" charset="0"/>
            </a:endParaRPr>
          </a:p>
          <a:p>
            <a:pPr marL="109537" indent="0">
              <a:buNone/>
            </a:pPr>
            <a:endParaRPr lang="en-US" sz="2400" b="1" dirty="0" smtClean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Marijuana Laws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0E30C-0575-4773-B2C3-E2A9478482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0E30C-0575-4773-B2C3-E2A9478482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72"/>
            <a:ext cx="9144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6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0E30C-0575-4773-B2C3-E2A9478482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638"/>
            <a:ext cx="7543800" cy="674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15706</TotalTime>
  <Words>252</Words>
  <Application>Microsoft Office PowerPoint</Application>
  <PresentationFormat>On-screen Show (4:3)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Verdana</vt:lpstr>
      <vt:lpstr>Wingdings 3</vt:lpstr>
      <vt:lpstr>Arial</vt:lpstr>
      <vt:lpstr>Wingdings 2</vt:lpstr>
      <vt:lpstr>Calibri</vt:lpstr>
      <vt:lpstr>Lucida Sans Unicode</vt:lpstr>
      <vt:lpstr>Concourse</vt:lpstr>
      <vt:lpstr>Marijuana Use:  No Longer Down in the Weeds</vt:lpstr>
      <vt:lpstr>Current marijuana users</vt:lpstr>
      <vt:lpstr>Beliefs about marijuana risks</vt:lpstr>
      <vt:lpstr>Marijuana in fatally-injured drivers</vt:lpstr>
      <vt:lpstr>Marijuana in Arrests, Crashes</vt:lpstr>
      <vt:lpstr>Marijuana Crash Risk</vt:lpstr>
      <vt:lpstr>Marijuana Laws</vt:lpstr>
      <vt:lpstr>PowerPoint Presentation</vt:lpstr>
      <vt:lpstr>PowerPoint Presentation</vt:lpstr>
      <vt:lpstr>PowerPoint Presentation</vt:lpstr>
    </vt:vector>
  </TitlesOfParts>
  <Company>State Highway Safety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Governors Highway Safety Association</dc:title>
  <dc:creator>Erik Strickland</dc:creator>
  <cp:lastModifiedBy>Jim Hedlund</cp:lastModifiedBy>
  <cp:revision>208</cp:revision>
  <cp:lastPrinted>2017-06-02T13:39:54Z</cp:lastPrinted>
  <dcterms:created xsi:type="dcterms:W3CDTF">2002-09-20T20:45:20Z</dcterms:created>
  <dcterms:modified xsi:type="dcterms:W3CDTF">2017-08-31T13:36:50Z</dcterms:modified>
</cp:coreProperties>
</file>