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29" r:id="rId3"/>
    <p:sldId id="309" r:id="rId4"/>
    <p:sldId id="312" r:id="rId5"/>
    <p:sldId id="313" r:id="rId6"/>
    <p:sldId id="332" r:id="rId7"/>
    <p:sldId id="310" r:id="rId8"/>
    <p:sldId id="311" r:id="rId9"/>
    <p:sldId id="330" r:id="rId10"/>
    <p:sldId id="331" r:id="rId11"/>
    <p:sldId id="327" r:id="rId12"/>
    <p:sldId id="325" r:id="rId13"/>
    <p:sldId id="314" r:id="rId14"/>
    <p:sldId id="319" r:id="rId15"/>
    <p:sldId id="320" r:id="rId16"/>
    <p:sldId id="321" r:id="rId17"/>
    <p:sldId id="322" r:id="rId18"/>
    <p:sldId id="323" r:id="rId19"/>
    <p:sldId id="315" r:id="rId20"/>
    <p:sldId id="316" r:id="rId21"/>
    <p:sldId id="317" r:id="rId22"/>
    <p:sldId id="30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F4C55-290A-469A-AAB7-47BD11D370F2}" type="datetimeFigureOut">
              <a:rPr lang="en-US" smtClean="0"/>
              <a:t>09/08/2017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BBFF0-C76A-4E76-9606-15E1AE45F2A8}" type="slidenum">
              <a:rPr lang="en-US" smtClean="0"/>
              <a:t>‹#›</a:t>
            </a:fld>
            <a:endParaRPr lang="en-US"/>
          </a:p>
        </p:txBody>
      </p:sp>
    </p:spTree>
    <p:extLst>
      <p:ext uri="{BB962C8B-B14F-4D97-AF65-F5344CB8AC3E}">
        <p14:creationId xmlns:p14="http://schemas.microsoft.com/office/powerpoint/2010/main" val="229587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CEAD47F-9AF9-41D1-8E11-B5D3985DAB94}" type="datetimeFigureOut">
              <a:rPr lang="en-US" smtClean="0"/>
              <a:t>09/08/2017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D18B5DE-B746-41AD-B9E0-6CF70A176D7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EAD47F-9AF9-41D1-8E11-B5D3985DAB94}" type="datetimeFigureOut">
              <a:rPr lang="en-US" smtClean="0"/>
              <a:t>09/08/2017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EAD47F-9AF9-41D1-8E11-B5D3985DAB94}" type="datetimeFigureOut">
              <a:rPr lang="en-US" smtClean="0"/>
              <a:t>09/08/2017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EAD47F-9AF9-41D1-8E11-B5D3985DAB94}" type="datetimeFigureOut">
              <a:rPr lang="en-US" smtClean="0"/>
              <a:t>09/08/2017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EAD47F-9AF9-41D1-8E11-B5D3985DAB94}" type="datetimeFigureOut">
              <a:rPr lang="en-US" smtClean="0"/>
              <a:t>09/08/2017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B5DE-B746-41AD-B9E0-6CF70A176D7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EAD47F-9AF9-41D1-8E11-B5D3985DAB94}" type="datetimeFigureOut">
              <a:rPr lang="en-US" smtClean="0"/>
              <a:t>09/08/2017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EAD47F-9AF9-41D1-8E11-B5D3985DAB94}" type="datetimeFigureOut">
              <a:rPr lang="en-US" smtClean="0"/>
              <a:t>09/08/2017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EAD47F-9AF9-41D1-8E11-B5D3985DAB94}" type="datetimeFigureOut">
              <a:rPr lang="en-US" smtClean="0"/>
              <a:t>09/08/2017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AD47F-9AF9-41D1-8E11-B5D3985DAB94}" type="datetimeFigureOut">
              <a:rPr lang="en-US" smtClean="0"/>
              <a:t>09/08/2017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EAD47F-9AF9-41D1-8E11-B5D3985DAB94}" type="datetimeFigureOut">
              <a:rPr lang="en-US" smtClean="0"/>
              <a:t>09/08/2017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B5DE-B746-41AD-B9E0-6CF70A176D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EAD47F-9AF9-41D1-8E11-B5D3985DAB94}" type="datetimeFigureOut">
              <a:rPr lang="en-US" smtClean="0"/>
              <a:t>09/08/2017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D18B5DE-B746-41AD-B9E0-6CF70A176D7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EAD47F-9AF9-41D1-8E11-B5D3985DAB94}" type="datetimeFigureOut">
              <a:rPr lang="en-US" smtClean="0"/>
              <a:t>09/08/2017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18B5DE-B746-41AD-B9E0-6CF70A176D7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solidFill>
                  <a:srgbClr val="FFFF00"/>
                </a:solidFill>
              </a:rPr>
              <a:t>Tribal Participation in</a:t>
            </a:r>
            <a:br>
              <a:rPr lang="en-US" dirty="0" smtClean="0">
                <a:solidFill>
                  <a:srgbClr val="FFFF00"/>
                </a:solidFill>
              </a:rPr>
            </a:br>
            <a:r>
              <a:rPr lang="en-US" dirty="0" smtClean="0">
                <a:solidFill>
                  <a:srgbClr val="FFFF00"/>
                </a:solidFill>
              </a:rPr>
              <a:t>South Dakota Highway Safety</a:t>
            </a:r>
            <a:endParaRPr lang="en-US" dirty="0">
              <a:solidFill>
                <a:srgbClr val="FFFF00"/>
              </a:solidFill>
            </a:endParaRPr>
          </a:p>
        </p:txBody>
      </p:sp>
      <p:sp>
        <p:nvSpPr>
          <p:cNvPr id="3" name="Subtitle 2"/>
          <p:cNvSpPr>
            <a:spLocks noGrp="1"/>
          </p:cNvSpPr>
          <p:nvPr>
            <p:ph type="subTitle" idx="1"/>
          </p:nvPr>
        </p:nvSpPr>
        <p:spPr>
          <a:xfrm>
            <a:off x="533400" y="3733800"/>
            <a:ext cx="7854696" cy="1752600"/>
          </a:xfrm>
        </p:spPr>
        <p:txBody>
          <a:bodyPr/>
          <a:lstStyle/>
          <a:p>
            <a:r>
              <a:rPr lang="en-US" dirty="0" smtClean="0">
                <a:latin typeface="Arial" pitchFamily="34" charset="0"/>
                <a:cs typeface="Arial" pitchFamily="34" charset="0"/>
              </a:rPr>
              <a:t>2017 GHSA Annual Meeting</a:t>
            </a:r>
          </a:p>
          <a:p>
            <a:r>
              <a:rPr lang="en-US" dirty="0" smtClean="0">
                <a:latin typeface="Arial" pitchFamily="34" charset="0"/>
                <a:cs typeface="Arial" pitchFamily="34" charset="0"/>
              </a:rPr>
              <a:t>Louisville KY</a:t>
            </a:r>
          </a:p>
        </p:txBody>
      </p:sp>
    </p:spTree>
    <p:extLst>
      <p:ext uri="{BB962C8B-B14F-4D97-AF65-F5344CB8AC3E}">
        <p14:creationId xmlns:p14="http://schemas.microsoft.com/office/powerpoint/2010/main" val="499784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Oglala Sioux Tribe (Pine Ridge):</a:t>
            </a:r>
            <a:endParaRPr lang="en-US" sz="3600" dirty="0"/>
          </a:p>
        </p:txBody>
      </p:sp>
      <p:sp>
        <p:nvSpPr>
          <p:cNvPr id="4" name="Content Placeholder 3"/>
          <p:cNvSpPr>
            <a:spLocks noGrp="1"/>
          </p:cNvSpPr>
          <p:nvPr>
            <p:ph idx="1"/>
          </p:nvPr>
        </p:nvSpPr>
        <p:spPr/>
        <p:txBody>
          <a:bodyPr/>
          <a:lstStyle/>
          <a:p>
            <a:endParaRPr lang="en-US" dirty="0" smtClean="0">
              <a:latin typeface="+mj-lt"/>
            </a:endParaRPr>
          </a:p>
          <a:p>
            <a:r>
              <a:rPr lang="en-US" dirty="0" smtClean="0">
                <a:latin typeface="+mj-lt"/>
              </a:rPr>
              <a:t>BAC drops from 0.10 to 0.08 with increased fines &amp; jail</a:t>
            </a:r>
          </a:p>
          <a:p>
            <a:r>
              <a:rPr lang="en-US" dirty="0" smtClean="0">
                <a:latin typeface="+mj-lt"/>
              </a:rPr>
              <a:t>DUI cannot be dismissed during plea negotiations</a:t>
            </a:r>
          </a:p>
          <a:p>
            <a:r>
              <a:rPr lang="en-US" dirty="0" smtClean="0">
                <a:latin typeface="+mj-lt"/>
              </a:rPr>
              <a:t>Officers use statewide TraCS crash tool &amp; ticketing</a:t>
            </a:r>
          </a:p>
          <a:p>
            <a:r>
              <a:rPr lang="en-US" dirty="0" smtClean="0">
                <a:latin typeface="+mj-lt"/>
              </a:rPr>
              <a:t>Select officers are child passenger seat certified techs</a:t>
            </a:r>
          </a:p>
          <a:p>
            <a:r>
              <a:rPr lang="en-US" dirty="0" smtClean="0">
                <a:latin typeface="+mj-lt"/>
              </a:rPr>
              <a:t>Seatbelt surveys conducted twice annually</a:t>
            </a:r>
          </a:p>
          <a:p>
            <a:r>
              <a:rPr lang="en-US" dirty="0" smtClean="0">
                <a:latin typeface="+mj-lt"/>
              </a:rPr>
              <a:t>Driver belt use has risen from 35% in 2011 to 61% in 2017</a:t>
            </a:r>
          </a:p>
          <a:p>
            <a:r>
              <a:rPr lang="en-US" dirty="0" smtClean="0">
                <a:latin typeface="+mj-lt"/>
              </a:rPr>
              <a:t>Lots of school presentations, roll over simulator, </a:t>
            </a:r>
            <a:r>
              <a:rPr lang="en-US" dirty="0" err="1" smtClean="0">
                <a:latin typeface="+mj-lt"/>
              </a:rPr>
              <a:t>etc</a:t>
            </a:r>
            <a:r>
              <a:rPr lang="en-US" dirty="0" smtClean="0">
                <a:latin typeface="+mj-lt"/>
              </a:rPr>
              <a:t>…</a:t>
            </a:r>
            <a:endParaRPr lang="en-US" dirty="0">
              <a:latin typeface="+mj-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12192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8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Did you know?</a:t>
            </a:r>
            <a:endParaRPr lang="en-US" sz="3600" dirty="0"/>
          </a:p>
        </p:txBody>
      </p:sp>
      <p:sp>
        <p:nvSpPr>
          <p:cNvPr id="3" name="Content Placeholder 2"/>
          <p:cNvSpPr>
            <a:spLocks noGrp="1"/>
          </p:cNvSpPr>
          <p:nvPr>
            <p:ph idx="1"/>
          </p:nvPr>
        </p:nvSpPr>
        <p:spPr>
          <a:xfrm>
            <a:off x="457200" y="1905000"/>
            <a:ext cx="8229600" cy="3124200"/>
          </a:xfrm>
        </p:spPr>
        <p:txBody>
          <a:bodyPr>
            <a:normAutofit fontScale="92500" lnSpcReduction="10000"/>
          </a:bodyPr>
          <a:lstStyle/>
          <a:p>
            <a:pPr marL="0" indent="0">
              <a:buNone/>
            </a:pPr>
            <a:endParaRPr lang="en-US" dirty="0" smtClean="0">
              <a:latin typeface="+mj-lt"/>
            </a:endParaRPr>
          </a:p>
          <a:p>
            <a:pPr marL="0" indent="0">
              <a:buNone/>
            </a:pPr>
            <a:endParaRPr lang="en-US" dirty="0">
              <a:latin typeface="+mj-lt"/>
            </a:endParaRPr>
          </a:p>
          <a:p>
            <a:pPr marL="0" indent="0">
              <a:buNone/>
            </a:pPr>
            <a:r>
              <a:rPr lang="en-US" dirty="0" smtClean="0">
                <a:latin typeface="+mj-lt"/>
              </a:rPr>
              <a:t>In </a:t>
            </a:r>
            <a:r>
              <a:rPr lang="en-US" dirty="0">
                <a:latin typeface="+mj-lt"/>
              </a:rPr>
              <a:t>1850, there were an estimated 20,000,000 buffalo on the plains between Montana and Texas, for which the Plains tribes depended upon. </a:t>
            </a:r>
            <a:endParaRPr lang="en-US" dirty="0" smtClean="0">
              <a:latin typeface="+mj-lt"/>
            </a:endParaRPr>
          </a:p>
          <a:p>
            <a:pPr marL="0" indent="0">
              <a:buNone/>
            </a:pPr>
            <a:endParaRPr lang="en-US" dirty="0">
              <a:latin typeface="+mj-lt"/>
            </a:endParaRPr>
          </a:p>
          <a:p>
            <a:pPr marL="0" indent="0">
              <a:buNone/>
            </a:pPr>
            <a:r>
              <a:rPr lang="en-US" dirty="0" smtClean="0">
                <a:latin typeface="+mj-lt"/>
              </a:rPr>
              <a:t>By 1865, just fifteen </a:t>
            </a:r>
            <a:r>
              <a:rPr lang="en-US" dirty="0">
                <a:latin typeface="+mj-lt"/>
              </a:rPr>
              <a:t>years later, they had been almost </a:t>
            </a:r>
            <a:r>
              <a:rPr lang="en-US" dirty="0" smtClean="0">
                <a:latin typeface="+mj-lt"/>
              </a:rPr>
              <a:t>completely exterminated </a:t>
            </a:r>
            <a:r>
              <a:rPr lang="en-US" dirty="0">
                <a:latin typeface="+mj-lt"/>
              </a:rPr>
              <a:t>by sports and hide hunters. </a:t>
            </a:r>
          </a:p>
        </p:txBody>
      </p:sp>
    </p:spTree>
    <p:extLst>
      <p:ext uri="{BB962C8B-B14F-4D97-AF65-F5344CB8AC3E}">
        <p14:creationId xmlns:p14="http://schemas.microsoft.com/office/powerpoint/2010/main" val="21669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457200" y="2057400"/>
            <a:ext cx="8305800" cy="4297362"/>
          </a:xfrm>
          <a:prstGeom prst="rect">
            <a:avLst/>
          </a:prstGeom>
          <a:ln>
            <a:noFill/>
          </a:ln>
          <a:effectLst/>
        </p:spPr>
      </p:pic>
      <p:sp>
        <p:nvSpPr>
          <p:cNvPr id="2" name="Title 1"/>
          <p:cNvSpPr>
            <a:spLocks noGrp="1"/>
          </p:cNvSpPr>
          <p:nvPr>
            <p:ph type="title"/>
          </p:nvPr>
        </p:nvSpPr>
        <p:spPr/>
        <p:txBody>
          <a:bodyPr>
            <a:normAutofit/>
          </a:bodyPr>
          <a:lstStyle/>
          <a:p>
            <a:r>
              <a:rPr lang="en-US" sz="3600" dirty="0" smtClean="0"/>
              <a:t>	   Crow Creek Sioux Tribe</a:t>
            </a:r>
            <a:endParaRPr lang="en-US" sz="3600" dirty="0"/>
          </a:p>
        </p:txBody>
      </p:sp>
      <p:sp>
        <p:nvSpPr>
          <p:cNvPr id="3" name="Content Placeholder 2"/>
          <p:cNvSpPr>
            <a:spLocks noGrp="1"/>
          </p:cNvSpPr>
          <p:nvPr>
            <p:ph idx="1"/>
          </p:nvPr>
        </p:nvSpPr>
        <p:spPr>
          <a:xfrm>
            <a:off x="457200" y="2133600"/>
            <a:ext cx="8229600" cy="4191000"/>
          </a:xfrm>
          <a:noFill/>
        </p:spPr>
        <p:txBody>
          <a:bodyPr/>
          <a:lstStyle/>
          <a:p>
            <a:pPr marL="0" indent="0">
              <a:buNone/>
            </a:pPr>
            <a:endParaRPr lang="en-US" dirty="0" smtClean="0">
              <a:latin typeface="+mj-lt"/>
            </a:endParaRPr>
          </a:p>
          <a:p>
            <a:pPr marL="0" indent="0">
              <a:buNone/>
            </a:pPr>
            <a:endParaRPr lang="en-US" dirty="0" smtClean="0">
              <a:latin typeface="+mj-lt"/>
            </a:endParaRPr>
          </a:p>
          <a:p>
            <a:pPr marL="0" indent="0">
              <a:buNone/>
            </a:pPr>
            <a:endParaRPr lang="en-US" dirty="0">
              <a:latin typeface="+mj-lt"/>
            </a:endParaRPr>
          </a:p>
          <a:p>
            <a:pPr marL="0" indent="0" algn="ctr">
              <a:buNone/>
            </a:pPr>
            <a:r>
              <a:rPr lang="en-US" b="1" i="1" dirty="0" smtClean="0">
                <a:latin typeface="+mj-lt"/>
              </a:rPr>
              <a:t>South Dakota Highway Patrol &amp; Crow Creek Annual Powwow Memorandum of Understanding</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066800"/>
            <a:ext cx="9500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976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Crow Creek Sioux Tribe</a:t>
            </a:r>
            <a:endParaRPr lang="en-US" sz="3600" dirty="0"/>
          </a:p>
        </p:txBody>
      </p:sp>
      <p:sp>
        <p:nvSpPr>
          <p:cNvPr id="3" name="Content Placeholder 2"/>
          <p:cNvSpPr>
            <a:spLocks noGrp="1"/>
          </p:cNvSpPr>
          <p:nvPr>
            <p:ph idx="1"/>
          </p:nvPr>
        </p:nvSpPr>
        <p:spPr>
          <a:xfrm>
            <a:off x="457200" y="2895600"/>
            <a:ext cx="8229600" cy="3429000"/>
          </a:xfrm>
        </p:spPr>
        <p:txBody>
          <a:bodyPr/>
          <a:lstStyle/>
          <a:p>
            <a:r>
              <a:rPr lang="en-US" dirty="0" smtClean="0">
                <a:latin typeface="+mj-lt"/>
              </a:rPr>
              <a:t>Tribal Powwows create a time and place for families to unite.</a:t>
            </a:r>
          </a:p>
          <a:p>
            <a:endParaRPr lang="en-US" dirty="0">
              <a:latin typeface="+mj-lt"/>
            </a:endParaRPr>
          </a:p>
          <a:p>
            <a:r>
              <a:rPr lang="en-US" dirty="0" smtClean="0">
                <a:latin typeface="+mj-lt"/>
              </a:rPr>
              <a:t>Powwows also create a connection to cultures and identities.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9500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297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Crow Creek Sioux Tribe</a:t>
            </a:r>
            <a:endParaRPr lang="en-US" sz="3600" dirty="0"/>
          </a:p>
        </p:txBody>
      </p:sp>
      <p:sp>
        <p:nvSpPr>
          <p:cNvPr id="3" name="Content Placeholder 2"/>
          <p:cNvSpPr>
            <a:spLocks noGrp="1"/>
          </p:cNvSpPr>
          <p:nvPr>
            <p:ph idx="1"/>
          </p:nvPr>
        </p:nvSpPr>
        <p:spPr>
          <a:xfrm>
            <a:off x="457200" y="2362200"/>
            <a:ext cx="8229600" cy="4389120"/>
          </a:xfrm>
        </p:spPr>
        <p:txBody>
          <a:bodyPr/>
          <a:lstStyle/>
          <a:p>
            <a:r>
              <a:rPr lang="en-US" dirty="0" smtClean="0">
                <a:latin typeface="+mj-lt"/>
              </a:rPr>
              <a:t>Although the South Dakota Highway Patrol has always had a working relationship with various tribal partners, the arrangement was more “reactive” than “proactive” </a:t>
            </a:r>
          </a:p>
          <a:p>
            <a:endParaRPr lang="en-US" dirty="0">
              <a:latin typeface="+mj-lt"/>
            </a:endParaRPr>
          </a:p>
          <a:p>
            <a:r>
              <a:rPr lang="en-US" dirty="0" smtClean="0">
                <a:latin typeface="+mj-lt"/>
              </a:rPr>
              <a:t>In August 2013, the Crow Creek Tribe and the SDHP formed a partnership to allow troopers to assist with enforcement activities at the annual Tribal Powwow.</a:t>
            </a:r>
          </a:p>
          <a:p>
            <a:endParaRPr lang="en-US" dirty="0">
              <a:latin typeface="+mj-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9500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978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Crow Creek Sioux Tribe</a:t>
            </a:r>
            <a:endParaRPr lang="en-US" sz="3600" dirty="0"/>
          </a:p>
        </p:txBody>
      </p:sp>
      <p:sp>
        <p:nvSpPr>
          <p:cNvPr id="3" name="Content Placeholder 2"/>
          <p:cNvSpPr>
            <a:spLocks noGrp="1"/>
          </p:cNvSpPr>
          <p:nvPr>
            <p:ph idx="1"/>
          </p:nvPr>
        </p:nvSpPr>
        <p:spPr>
          <a:xfrm>
            <a:off x="457200" y="2209800"/>
            <a:ext cx="8229600" cy="4389120"/>
          </a:xfrm>
        </p:spPr>
        <p:txBody>
          <a:bodyPr>
            <a:normAutofit lnSpcReduction="10000"/>
          </a:bodyPr>
          <a:lstStyle/>
          <a:p>
            <a:r>
              <a:rPr lang="en-US" dirty="0">
                <a:latin typeface="+mj-lt"/>
              </a:rPr>
              <a:t>This historic decision did more than keep officers and the public safe, more than deter criminal behavior; it allowed troopers to see and understand a culture from a different perspective.  It allowed tribal members to see troopers as people; compassionate and real, not just enforcers of the law.</a:t>
            </a:r>
            <a:br>
              <a:rPr lang="en-US" dirty="0">
                <a:latin typeface="+mj-lt"/>
              </a:rPr>
            </a:br>
            <a:endParaRPr lang="en-US" dirty="0" smtClean="0">
              <a:latin typeface="+mj-lt"/>
            </a:endParaRPr>
          </a:p>
          <a:p>
            <a:r>
              <a:rPr lang="en-US" dirty="0">
                <a:latin typeface="+mj-lt"/>
              </a:rPr>
              <a:t>This four-day team effort proved to be much more than two agencies coming together; it was two cultures communicating and learning.</a:t>
            </a:r>
            <a:br>
              <a:rPr lang="en-US" dirty="0">
                <a:latin typeface="+mj-lt"/>
              </a:rPr>
            </a:br>
            <a:endParaRPr lang="en-US" dirty="0" smtClean="0">
              <a:latin typeface="+mj-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9500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978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Crow Creek Sioux Tribe</a:t>
            </a:r>
            <a:endParaRPr lang="en-US" sz="3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9500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229600" cy="3315353"/>
          </a:xfrm>
          <a:prstGeom prst="rect">
            <a:avLst/>
          </a:prstGeom>
          <a:noFill/>
          <a:ln w="254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3600" y="5791200"/>
            <a:ext cx="4572000" cy="646331"/>
          </a:xfrm>
          <a:prstGeom prst="rect">
            <a:avLst/>
          </a:prstGeom>
        </p:spPr>
        <p:txBody>
          <a:bodyPr>
            <a:spAutoFit/>
          </a:bodyPr>
          <a:lstStyle/>
          <a:p>
            <a:pPr algn="ctr"/>
            <a:r>
              <a:rPr lang="en-US" dirty="0">
                <a:latin typeface="+mj-lt"/>
              </a:rPr>
              <a:t>Troopers were sworn-in and given authority to enforce tribal laws for the four-day event.</a:t>
            </a:r>
          </a:p>
        </p:txBody>
      </p:sp>
    </p:spTree>
    <p:extLst>
      <p:ext uri="{BB962C8B-B14F-4D97-AF65-F5344CB8AC3E}">
        <p14:creationId xmlns:p14="http://schemas.microsoft.com/office/powerpoint/2010/main" val="2941978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352800"/>
            <a:ext cx="4335250" cy="2895600"/>
          </a:xfrm>
          <a:prstGeom prst="rect">
            <a:avLst/>
          </a:prstGeom>
          <a:noFill/>
          <a:ln w="254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dirty="0" smtClean="0"/>
              <a:t>	   Crow Creek Sioux Tribe</a:t>
            </a:r>
            <a:endParaRPr lang="en-US" sz="36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66800"/>
            <a:ext cx="9500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016940"/>
            <a:ext cx="2935287" cy="2996333"/>
          </a:xfrm>
          <a:prstGeom prst="rect">
            <a:avLst/>
          </a:prstGeom>
          <a:noFill/>
          <a:ln w="254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56388" y="3276600"/>
            <a:ext cx="2525799" cy="2918949"/>
          </a:xfrm>
          <a:prstGeom prst="rect">
            <a:avLst/>
          </a:prstGeom>
          <a:noFill/>
          <a:ln w="254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978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Crow Creek Sioux Tribe:</a:t>
            </a:r>
            <a:endParaRPr lang="en-US" sz="3600" dirty="0"/>
          </a:p>
        </p:txBody>
      </p:sp>
      <p:sp>
        <p:nvSpPr>
          <p:cNvPr id="3" name="Content Placeholder 2"/>
          <p:cNvSpPr>
            <a:spLocks noGrp="1"/>
          </p:cNvSpPr>
          <p:nvPr>
            <p:ph idx="1"/>
          </p:nvPr>
        </p:nvSpPr>
        <p:spPr>
          <a:xfrm>
            <a:off x="457200" y="2438400"/>
            <a:ext cx="8229600" cy="2179320"/>
          </a:xfrm>
        </p:spPr>
        <p:txBody>
          <a:bodyPr/>
          <a:lstStyle/>
          <a:p>
            <a:endParaRPr lang="en-US" dirty="0" smtClean="0">
              <a:latin typeface="+mj-lt"/>
            </a:endParaRPr>
          </a:p>
          <a:p>
            <a:pPr marL="0" indent="0">
              <a:buNone/>
            </a:pPr>
            <a:endParaRPr lang="en-US" dirty="0">
              <a:latin typeface="+mj-lt"/>
            </a:endParaRPr>
          </a:p>
          <a:p>
            <a:pPr marL="0" indent="0">
              <a:buNone/>
            </a:pPr>
            <a:r>
              <a:rPr lang="en-US" dirty="0" smtClean="0">
                <a:latin typeface="+mj-lt"/>
              </a:rPr>
              <a:t>Unfortunately, the productive partnership is suspended at this time.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95000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976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Lessons Learned:</a:t>
            </a:r>
            <a:endParaRPr lang="en-US" sz="3600" dirty="0"/>
          </a:p>
        </p:txBody>
      </p:sp>
      <p:sp>
        <p:nvSpPr>
          <p:cNvPr id="3" name="Content Placeholder 2"/>
          <p:cNvSpPr>
            <a:spLocks noGrp="1"/>
          </p:cNvSpPr>
          <p:nvPr>
            <p:ph idx="1"/>
          </p:nvPr>
        </p:nvSpPr>
        <p:spPr>
          <a:xfrm>
            <a:off x="457200" y="2286000"/>
            <a:ext cx="8229600" cy="4038600"/>
          </a:xfrm>
        </p:spPr>
        <p:txBody>
          <a:bodyPr/>
          <a:lstStyle/>
          <a:p>
            <a:r>
              <a:rPr lang="en-US" dirty="0" smtClean="0">
                <a:latin typeface="+mj-lt"/>
              </a:rPr>
              <a:t>Relationships between State and Tribes require ongoing effort and grooming</a:t>
            </a:r>
          </a:p>
          <a:p>
            <a:endParaRPr lang="en-US" dirty="0">
              <a:latin typeface="+mj-lt"/>
            </a:endParaRPr>
          </a:p>
          <a:p>
            <a:r>
              <a:rPr lang="en-US" dirty="0" smtClean="0">
                <a:latin typeface="+mj-lt"/>
              </a:rPr>
              <a:t>Even with that effort – unrelated issues can affect the relationship</a:t>
            </a:r>
          </a:p>
          <a:p>
            <a:endParaRPr lang="en-US" dirty="0">
              <a:latin typeface="+mj-lt"/>
            </a:endParaRPr>
          </a:p>
          <a:p>
            <a:r>
              <a:rPr lang="en-US" dirty="0" smtClean="0">
                <a:latin typeface="+mj-lt"/>
              </a:rPr>
              <a:t>It is worth rekindling the relationships</a:t>
            </a:r>
            <a:endParaRPr lang="en-US" dirty="0">
              <a:latin typeface="+mj-lt"/>
            </a:endParaRPr>
          </a:p>
        </p:txBody>
      </p:sp>
    </p:spTree>
    <p:extLst>
      <p:ext uri="{BB962C8B-B14F-4D97-AF65-F5344CB8AC3E}">
        <p14:creationId xmlns:p14="http://schemas.microsoft.com/office/powerpoint/2010/main" val="164512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Did you know?</a:t>
            </a:r>
            <a:endParaRPr lang="en-US" sz="3600" dirty="0"/>
          </a:p>
        </p:txBody>
      </p:sp>
      <p:sp>
        <p:nvSpPr>
          <p:cNvPr id="3" name="Content Placeholder 2"/>
          <p:cNvSpPr>
            <a:spLocks noGrp="1"/>
          </p:cNvSpPr>
          <p:nvPr>
            <p:ph idx="1"/>
          </p:nvPr>
        </p:nvSpPr>
        <p:spPr>
          <a:xfrm>
            <a:off x="457200" y="2209800"/>
            <a:ext cx="8229600" cy="3550920"/>
          </a:xfrm>
        </p:spPr>
        <p:txBody>
          <a:bodyPr/>
          <a:lstStyle/>
          <a:p>
            <a:endParaRPr lang="en-US" dirty="0" smtClean="0"/>
          </a:p>
          <a:p>
            <a:pPr marL="0" indent="0">
              <a:buNone/>
            </a:pPr>
            <a:r>
              <a:rPr lang="en-US" dirty="0">
                <a:latin typeface="+mj-lt"/>
              </a:rPr>
              <a:t>Native Americans cultivated and developed many plants that are very important in the world today, including white and sweet potatoes, beans, tobacco, chocolate, peanuts, cotton, rubber and gum. They were also the first to make popcorn.</a:t>
            </a:r>
          </a:p>
        </p:txBody>
      </p:sp>
    </p:spTree>
    <p:extLst>
      <p:ext uri="{BB962C8B-B14F-4D97-AF65-F5344CB8AC3E}">
        <p14:creationId xmlns:p14="http://schemas.microsoft.com/office/powerpoint/2010/main" val="2166991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Lessons Learned:</a:t>
            </a:r>
            <a:endParaRPr lang="en-US" sz="3600" dirty="0"/>
          </a:p>
        </p:txBody>
      </p:sp>
      <p:sp>
        <p:nvSpPr>
          <p:cNvPr id="3" name="Content Placeholder 2"/>
          <p:cNvSpPr>
            <a:spLocks noGrp="1"/>
          </p:cNvSpPr>
          <p:nvPr>
            <p:ph idx="1"/>
          </p:nvPr>
        </p:nvSpPr>
        <p:spPr>
          <a:xfrm>
            <a:off x="457200" y="2468880"/>
            <a:ext cx="8229600" cy="4389120"/>
          </a:xfrm>
        </p:spPr>
        <p:txBody>
          <a:bodyPr/>
          <a:lstStyle/>
          <a:p>
            <a:r>
              <a:rPr lang="en-US" dirty="0">
                <a:latin typeface="+mj-lt"/>
              </a:rPr>
              <a:t>The Native American culture is steeped in respect for faith, tradition, elders, forgiveness, patriotism and nature</a:t>
            </a:r>
            <a:r>
              <a:rPr lang="en-US" dirty="0" smtClean="0">
                <a:latin typeface="+mj-lt"/>
              </a:rPr>
              <a:t>.</a:t>
            </a:r>
          </a:p>
          <a:p>
            <a:endParaRPr lang="en-US" dirty="0">
              <a:latin typeface="+mj-lt"/>
            </a:endParaRPr>
          </a:p>
          <a:p>
            <a:r>
              <a:rPr lang="en-US" dirty="0" smtClean="0">
                <a:latin typeface="+mj-lt"/>
              </a:rPr>
              <a:t>We need to keep trying to form partnerships with this important culture.</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1645124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Did you know?</a:t>
            </a:r>
            <a:endParaRPr lang="en-US" sz="3600" dirty="0"/>
          </a:p>
        </p:txBody>
      </p:sp>
      <p:sp>
        <p:nvSpPr>
          <p:cNvPr id="3" name="Content Placeholder 2"/>
          <p:cNvSpPr>
            <a:spLocks noGrp="1"/>
          </p:cNvSpPr>
          <p:nvPr>
            <p:ph idx="1"/>
          </p:nvPr>
        </p:nvSpPr>
        <p:spPr>
          <a:xfrm>
            <a:off x="457200" y="3429000"/>
            <a:ext cx="8229600" cy="1493520"/>
          </a:xfrm>
        </p:spPr>
        <p:txBody>
          <a:bodyPr/>
          <a:lstStyle/>
          <a:p>
            <a:pPr marL="0" indent="0">
              <a:buNone/>
            </a:pPr>
            <a:r>
              <a:rPr lang="en-US" dirty="0">
                <a:latin typeface="+mj-lt"/>
              </a:rPr>
              <a:t> </a:t>
            </a:r>
            <a:r>
              <a:rPr lang="en-US" dirty="0" smtClean="0">
                <a:latin typeface="+mj-lt"/>
              </a:rPr>
              <a:t>  Native </a:t>
            </a:r>
            <a:r>
              <a:rPr lang="en-US" dirty="0">
                <a:latin typeface="+mj-lt"/>
              </a:rPr>
              <a:t>Americans were not given citizenship until 1924.</a:t>
            </a:r>
          </a:p>
        </p:txBody>
      </p:sp>
    </p:spTree>
    <p:extLst>
      <p:ext uri="{BB962C8B-B14F-4D97-AF65-F5344CB8AC3E}">
        <p14:creationId xmlns:p14="http://schemas.microsoft.com/office/powerpoint/2010/main" val="1645124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2057400"/>
            <a:ext cx="5029200" cy="2031325"/>
          </a:xfrm>
          <a:prstGeom prst="rect">
            <a:avLst/>
          </a:prstGeom>
          <a:noFill/>
        </p:spPr>
        <p:txBody>
          <a:bodyPr wrap="square" rtlCol="0">
            <a:spAutoFit/>
          </a:bodyPr>
          <a:lstStyle/>
          <a:p>
            <a:endParaRPr lang="en-US" dirty="0" smtClean="0"/>
          </a:p>
          <a:p>
            <a:endParaRPr lang="en-US" dirty="0"/>
          </a:p>
          <a:p>
            <a:endParaRPr lang="en-US" dirty="0" smtClean="0"/>
          </a:p>
          <a:p>
            <a:pPr algn="ctr"/>
            <a:r>
              <a:rPr lang="en-US" dirty="0" smtClean="0">
                <a:solidFill>
                  <a:schemeClr val="accent2">
                    <a:lumMod val="75000"/>
                  </a:schemeClr>
                </a:solidFill>
              </a:rPr>
              <a:t>Lee Axdahl – Director</a:t>
            </a:r>
          </a:p>
          <a:p>
            <a:pPr algn="ctr"/>
            <a:r>
              <a:rPr lang="en-US" dirty="0" smtClean="0">
                <a:solidFill>
                  <a:schemeClr val="accent2">
                    <a:lumMod val="75000"/>
                  </a:schemeClr>
                </a:solidFill>
              </a:rPr>
              <a:t>South Dakota Office of Highway Safety</a:t>
            </a:r>
          </a:p>
          <a:p>
            <a:pPr algn="ctr"/>
            <a:endParaRPr lang="en-US" dirty="0"/>
          </a:p>
          <a:p>
            <a:pPr algn="ctr"/>
            <a:r>
              <a:rPr lang="en-US" dirty="0" smtClean="0">
                <a:solidFill>
                  <a:schemeClr val="accent2">
                    <a:lumMod val="75000"/>
                  </a:schemeClr>
                </a:solidFill>
              </a:rPr>
              <a:t>lee.axdahl@state.sd.us</a:t>
            </a:r>
            <a:endParaRPr lang="en-US" dirty="0">
              <a:solidFill>
                <a:schemeClr val="accent2">
                  <a:lumMod val="75000"/>
                </a:schemeClr>
              </a:solidFill>
            </a:endParaRPr>
          </a:p>
        </p:txBody>
      </p:sp>
    </p:spTree>
    <p:extLst>
      <p:ext uri="{BB962C8B-B14F-4D97-AF65-F5344CB8AC3E}">
        <p14:creationId xmlns:p14="http://schemas.microsoft.com/office/powerpoint/2010/main" val="1340765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2063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86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2063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905000" y="4114800"/>
            <a:ext cx="18288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1295400"/>
            <a:ext cx="19050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05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2063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905000" y="4114800"/>
            <a:ext cx="18288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1295400"/>
            <a:ext cx="19050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07819" y="3475527"/>
            <a:ext cx="990600" cy="6096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9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 FAST Act Provision:</a:t>
            </a:r>
            <a:endParaRPr lang="en-US" sz="3600" dirty="0"/>
          </a:p>
        </p:txBody>
      </p:sp>
      <p:sp>
        <p:nvSpPr>
          <p:cNvPr id="3" name="Content Placeholder 2"/>
          <p:cNvSpPr>
            <a:spLocks noGrp="1"/>
          </p:cNvSpPr>
          <p:nvPr>
            <p:ph idx="1"/>
          </p:nvPr>
        </p:nvSpPr>
        <p:spPr/>
        <p:txBody>
          <a:bodyPr/>
          <a:lstStyle/>
          <a:p>
            <a:endParaRPr lang="en-US" dirty="0" smtClean="0">
              <a:latin typeface="+mj-lt"/>
            </a:endParaRPr>
          </a:p>
          <a:p>
            <a:endParaRPr lang="en-US" dirty="0">
              <a:latin typeface="+mj-lt"/>
            </a:endParaRPr>
          </a:p>
          <a:p>
            <a:pPr lvl="1"/>
            <a:r>
              <a:rPr lang="en-US" dirty="0"/>
              <a:t>(10) POLITICAL SUBDIVISIONS.—A State may provide the funds awarded under this section </a:t>
            </a:r>
            <a:r>
              <a:rPr lang="en-US" i="1" dirty="0" smtClean="0"/>
              <a:t>{§405} </a:t>
            </a:r>
            <a:r>
              <a:rPr lang="en-US" dirty="0" smtClean="0"/>
              <a:t>to </a:t>
            </a:r>
            <a:r>
              <a:rPr lang="en-US" dirty="0"/>
              <a:t>a political subdivision of the State or an Indian tribal government</a:t>
            </a:r>
            <a:r>
              <a:rPr lang="en-US" dirty="0" smtClean="0"/>
              <a:t>.’’</a:t>
            </a:r>
            <a:endParaRPr lang="en-US" dirty="0">
              <a:latin typeface="+mj-lt"/>
            </a:endParaRPr>
          </a:p>
        </p:txBody>
      </p:sp>
    </p:spTree>
    <p:extLst>
      <p:ext uri="{BB962C8B-B14F-4D97-AF65-F5344CB8AC3E}">
        <p14:creationId xmlns:p14="http://schemas.microsoft.com/office/powerpoint/2010/main" val="190587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Standing Rock Sioux Tribe:</a:t>
            </a:r>
            <a:endParaRPr lang="en-US" sz="3600" dirty="0"/>
          </a:p>
        </p:txBody>
      </p:sp>
      <p:sp>
        <p:nvSpPr>
          <p:cNvPr id="3" name="Content Placeholder 2"/>
          <p:cNvSpPr>
            <a:spLocks noGrp="1"/>
          </p:cNvSpPr>
          <p:nvPr>
            <p:ph idx="1"/>
          </p:nvPr>
        </p:nvSpPr>
        <p:spPr>
          <a:xfrm>
            <a:off x="463943" y="2362200"/>
            <a:ext cx="8229600" cy="4389120"/>
          </a:xfrm>
        </p:spPr>
        <p:txBody>
          <a:bodyPr/>
          <a:lstStyle/>
          <a:p>
            <a:endParaRPr lang="en-US" dirty="0" smtClean="0">
              <a:latin typeface="+mj-lt"/>
            </a:endParaRPr>
          </a:p>
          <a:p>
            <a:pPr lvl="1"/>
            <a:r>
              <a:rPr lang="en-US" dirty="0" smtClean="0">
                <a:latin typeface="+mj-lt"/>
              </a:rPr>
              <a:t>North and South Dakota jointly funded project to fund a tribal highway safety specialist</a:t>
            </a:r>
          </a:p>
          <a:p>
            <a:pPr lvl="1"/>
            <a:endParaRPr lang="en-US" dirty="0">
              <a:latin typeface="+mj-lt"/>
            </a:endParaRPr>
          </a:p>
          <a:p>
            <a:pPr lvl="1"/>
            <a:r>
              <a:rPr lang="en-US" dirty="0" smtClean="0">
                <a:latin typeface="+mj-lt"/>
              </a:rPr>
              <a:t>Relationship between states and tribe is good but the project has had its occasional bumps in the road – a large learning curve for parties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43" y="1066800"/>
            <a:ext cx="885825" cy="89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72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Oglala Sioux Tribe (Pine Ridge):</a:t>
            </a:r>
            <a:endParaRPr lang="en-US" sz="3600" dirty="0"/>
          </a:p>
        </p:txBody>
      </p:sp>
      <p:sp>
        <p:nvSpPr>
          <p:cNvPr id="4" name="Content Placeholder 3"/>
          <p:cNvSpPr>
            <a:spLocks noGrp="1"/>
          </p:cNvSpPr>
          <p:nvPr>
            <p:ph idx="1"/>
          </p:nvPr>
        </p:nvSpPr>
        <p:spPr>
          <a:xfrm>
            <a:off x="457200" y="2971800"/>
            <a:ext cx="8229600" cy="4389120"/>
          </a:xfrm>
        </p:spPr>
        <p:txBody>
          <a:bodyPr/>
          <a:lstStyle/>
          <a:p>
            <a:pPr lvl="1"/>
            <a:r>
              <a:rPr lang="en-US" dirty="0" smtClean="0">
                <a:latin typeface="+mj-lt"/>
              </a:rPr>
              <a:t>Been involved consecutively </a:t>
            </a:r>
            <a:r>
              <a:rPr lang="en-US" dirty="0" smtClean="0">
                <a:latin typeface="+mj-lt"/>
              </a:rPr>
              <a:t>for </a:t>
            </a:r>
            <a:r>
              <a:rPr lang="en-US" dirty="0" smtClean="0">
                <a:latin typeface="+mj-lt"/>
              </a:rPr>
              <a:t>the past four years</a:t>
            </a:r>
          </a:p>
          <a:p>
            <a:pPr lvl="1"/>
            <a:endParaRPr lang="en-US" dirty="0">
              <a:latin typeface="+mj-lt"/>
            </a:endParaRPr>
          </a:p>
          <a:p>
            <a:pPr marL="393192" lvl="1" indent="0">
              <a:buNone/>
            </a:pPr>
            <a:endParaRPr lang="en-US" dirty="0" smtClean="0">
              <a:latin typeface="+mj-lt"/>
            </a:endParaRPr>
          </a:p>
          <a:p>
            <a:pPr lvl="1"/>
            <a:endParaRPr lang="en-US" dirty="0">
              <a:latin typeface="+mj-lt"/>
            </a:endParaRPr>
          </a:p>
          <a:p>
            <a:pPr lvl="1"/>
            <a:endParaRPr lang="en-US" dirty="0">
              <a:latin typeface="+mj-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12192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45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Oglala Sioux Tribe (Pine Ridge):</a:t>
            </a:r>
            <a:endParaRPr lang="en-US" sz="3600" dirty="0"/>
          </a:p>
        </p:txBody>
      </p:sp>
      <p:sp>
        <p:nvSpPr>
          <p:cNvPr id="4" name="Content Placeholder 3"/>
          <p:cNvSpPr>
            <a:spLocks noGrp="1"/>
          </p:cNvSpPr>
          <p:nvPr>
            <p:ph idx="1"/>
          </p:nvPr>
        </p:nvSpPr>
        <p:spPr/>
        <p:txBody>
          <a:bodyPr/>
          <a:lstStyle/>
          <a:p>
            <a:endParaRPr lang="en-US" dirty="0" smtClean="0">
              <a:latin typeface="+mj-lt"/>
            </a:endParaRPr>
          </a:p>
          <a:p>
            <a:r>
              <a:rPr lang="en-US" dirty="0" smtClean="0">
                <a:latin typeface="+mj-lt"/>
              </a:rPr>
              <a:t>Unlike the State of South Dakota, the OST has a primary seatbelt and child passenger seat law</a:t>
            </a:r>
          </a:p>
          <a:p>
            <a:endParaRPr lang="en-US" dirty="0">
              <a:latin typeface="+mj-lt"/>
            </a:endParaRPr>
          </a:p>
          <a:p>
            <a:r>
              <a:rPr lang="en-US" dirty="0" smtClean="0">
                <a:latin typeface="+mj-lt"/>
              </a:rPr>
              <a:t>Seatbelt fine = $35.00 per passenger + court cost</a:t>
            </a:r>
          </a:p>
          <a:p>
            <a:endParaRPr lang="en-US" dirty="0">
              <a:latin typeface="+mj-lt"/>
            </a:endParaRPr>
          </a:p>
          <a:p>
            <a:r>
              <a:rPr lang="en-US" dirty="0" smtClean="0">
                <a:latin typeface="+mj-lt"/>
              </a:rPr>
              <a:t>Child Passenger Seat fine = $250.00 + court cost</a:t>
            </a:r>
            <a:endParaRPr lang="en-US" dirty="0">
              <a:latin typeface="+mj-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12192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861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697</TotalTime>
  <Words>556</Words>
  <Application>Microsoft Office PowerPoint</Application>
  <PresentationFormat>On-screen Show (4:3)</PresentationFormat>
  <Paragraphs>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Tribal Participation in South Dakota Highway Safety</vt:lpstr>
      <vt:lpstr>Did you know?</vt:lpstr>
      <vt:lpstr>PowerPoint Presentation</vt:lpstr>
      <vt:lpstr>PowerPoint Presentation</vt:lpstr>
      <vt:lpstr>PowerPoint Presentation</vt:lpstr>
      <vt:lpstr>New FAST Act Provision:</vt:lpstr>
      <vt:lpstr>   Standing Rock Sioux Tribe:</vt:lpstr>
      <vt:lpstr>      Oglala Sioux Tribe (Pine Ridge):</vt:lpstr>
      <vt:lpstr>      Oglala Sioux Tribe (Pine Ridge):</vt:lpstr>
      <vt:lpstr>      Oglala Sioux Tribe (Pine Ridge):</vt:lpstr>
      <vt:lpstr>Did you know?</vt:lpstr>
      <vt:lpstr>    Crow Creek Sioux Tribe</vt:lpstr>
      <vt:lpstr>    Crow Creek Sioux Tribe</vt:lpstr>
      <vt:lpstr>    Crow Creek Sioux Tribe</vt:lpstr>
      <vt:lpstr>    Crow Creek Sioux Tribe</vt:lpstr>
      <vt:lpstr>    Crow Creek Sioux Tribe</vt:lpstr>
      <vt:lpstr>    Crow Creek Sioux Tribe</vt:lpstr>
      <vt:lpstr>    Crow Creek Sioux Tribe:</vt:lpstr>
      <vt:lpstr>Lessons Learned:</vt:lpstr>
      <vt:lpstr>Lessons Learned:</vt:lpstr>
      <vt:lpstr>Did you know?</vt:lpstr>
      <vt:lpstr>PowerPoint Presentation</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Dakota Report</dc:title>
  <dc:creator>Axdahl, Lee</dc:creator>
  <cp:lastModifiedBy>Axdahl, Lee</cp:lastModifiedBy>
  <cp:revision>35</cp:revision>
  <dcterms:created xsi:type="dcterms:W3CDTF">2013-05-10T20:37:04Z</dcterms:created>
  <dcterms:modified xsi:type="dcterms:W3CDTF">2017-09-08T14:55:55Z</dcterms:modified>
</cp:coreProperties>
</file>