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680" r:id="rId2"/>
    <p:sldMasterId id="2147483692" r:id="rId3"/>
  </p:sldMasterIdLst>
  <p:notesMasterIdLst>
    <p:notesMasterId r:id="rId25"/>
  </p:notesMasterIdLst>
  <p:handoutMasterIdLst>
    <p:handoutMasterId r:id="rId26"/>
  </p:handoutMasterIdLst>
  <p:sldIdLst>
    <p:sldId id="642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621" r:id="rId19"/>
    <p:sldId id="622" r:id="rId20"/>
    <p:sldId id="623" r:id="rId21"/>
    <p:sldId id="624" r:id="rId22"/>
    <p:sldId id="625" r:id="rId23"/>
    <p:sldId id="626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E4D"/>
    <a:srgbClr val="FF3300"/>
    <a:srgbClr val="1269B5"/>
    <a:srgbClr val="0070C0"/>
    <a:srgbClr val="3366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1" autoAdjust="0"/>
    <p:restoredTop sz="85887" autoAdjust="0"/>
  </p:normalViewPr>
  <p:slideViewPr>
    <p:cSldViewPr snapToGrid="0" snapToObjects="1">
      <p:cViewPr>
        <p:scale>
          <a:sx n="82" d="100"/>
          <a:sy n="82" d="100"/>
        </p:scale>
        <p:origin x="-13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4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fblower\Documents\NCHRP%2017-67\Reports\Final\change7_cac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6427679405729"/>
          <c:y val="4.6086738995960934E-2"/>
          <c:w val="0.77164431863471306"/>
          <c:h val="0.754496516151244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2-42AF-A658-08AF97F80EA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2-42AF-A658-08AF97F80EA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B4-4CB1-8F6B-85AC75FAF13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2-42AF-A658-08AF97F80EA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2-42AF-A658-08AF97F80EA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2-42AF-A658-08AF97F80EA5}"/>
                </c:ext>
              </c:extLst>
            </c:dLbl>
            <c:dLbl>
              <c:idx val="6"/>
              <c:layout>
                <c:manualLayout>
                  <c:x val="3.5909822866344605E-3"/>
                  <c:y val="-3.3964744114493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B4-4CB1-8F6B-85AC75FAF13F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B4-4CB1-8F6B-85AC75FAF13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B4-4CB1-8F6B-85AC75FAF13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B4-4CB1-8F6B-85AC75FAF13F}"/>
                </c:ext>
              </c:extLst>
            </c:dLbl>
            <c:dLbl>
              <c:idx val="10"/>
              <c:layout>
                <c:manualLayout>
                  <c:x val="-3.5913880330176236E-2"/>
                  <c:y val="5.9898743696604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B4-4CB1-8F6B-85AC75FAF13F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82-42AF-A658-08AF97F80EA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82-42AF-A658-08AF97F80EA5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B4-4CB1-8F6B-85AC75FAF13F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B4-4CB1-8F6B-85AC75FAF13F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Sheet1!$B$2:$B$17</c:f>
              <c:numCache>
                <c:formatCode>0</c:formatCode>
                <c:ptCount val="16"/>
                <c:pt idx="0">
                  <c:v>42196</c:v>
                </c:pt>
                <c:pt idx="1">
                  <c:v>43005</c:v>
                </c:pt>
                <c:pt idx="2">
                  <c:v>42884</c:v>
                </c:pt>
                <c:pt idx="3">
                  <c:v>42836</c:v>
                </c:pt>
                <c:pt idx="4">
                  <c:v>43510</c:v>
                </c:pt>
                <c:pt idx="5">
                  <c:v>42708</c:v>
                </c:pt>
                <c:pt idx="6">
                  <c:v>41259</c:v>
                </c:pt>
                <c:pt idx="7">
                  <c:v>37423</c:v>
                </c:pt>
                <c:pt idx="8">
                  <c:v>33883</c:v>
                </c:pt>
                <c:pt idx="9">
                  <c:v>32999</c:v>
                </c:pt>
                <c:pt idx="10">
                  <c:v>32479</c:v>
                </c:pt>
                <c:pt idx="11">
                  <c:v>33782</c:v>
                </c:pt>
                <c:pt idx="12">
                  <c:v>32719</c:v>
                </c:pt>
                <c:pt idx="13" formatCode="General">
                  <c:v>32675</c:v>
                </c:pt>
                <c:pt idx="14" formatCode="General">
                  <c:v>35092</c:v>
                </c:pt>
                <c:pt idx="15" formatCode="General">
                  <c:v>37700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2B4-4CB1-8F6B-85AC75FAF1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315328"/>
        <c:axId val="147550592"/>
      </c:lineChart>
      <c:catAx>
        <c:axId val="1473153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120000" vert="horz"/>
          <a:lstStyle/>
          <a:p>
            <a:pPr>
              <a:defRPr/>
            </a:pPr>
            <a:endParaRPr lang="en-US"/>
          </a:p>
        </c:txPr>
        <c:crossAx val="147550592"/>
        <c:crosses val="autoZero"/>
        <c:auto val="1"/>
        <c:lblAlgn val="ctr"/>
        <c:lblOffset val="100"/>
        <c:noMultiLvlLbl val="0"/>
      </c:catAx>
      <c:valAx>
        <c:axId val="147550592"/>
        <c:scaling>
          <c:orientation val="minMax"/>
          <c:max val="45000"/>
          <c:min val="25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Traffic fatalities</a:t>
                </a:r>
              </a:p>
            </c:rich>
          </c:tx>
          <c:layout>
            <c:manualLayout>
              <c:xMode val="edge"/>
              <c:yMode val="edge"/>
              <c:x val="1.8337869976019421E-2"/>
              <c:y val="0.318493155275323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7315328"/>
        <c:crosses val="autoZero"/>
        <c:crossBetween val="midCat"/>
        <c:majorUnit val="2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69825993972975"/>
          <c:y val="5.1400552766339445E-2"/>
          <c:w val="0.85501159230096235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Observed Fatalities</c:v>
          </c:tx>
          <c:spPr>
            <a:ln w="25400"/>
          </c:spPr>
          <c:marker>
            <c:symbol val="none"/>
          </c:marker>
          <c:xVal>
            <c:numRef>
              <c:f>'[Chart in Microsoft PowerPoint]1.0VMT_newUnemp'!$A$3:$A$26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xVal>
          <c:yVal>
            <c:numRef>
              <c:f>'[Chart in Microsoft PowerPoint]1.0VMT_newUnemp'!$D$3:$D$17</c:f>
              <c:numCache>
                <c:formatCode>General</c:formatCode>
                <c:ptCount val="15"/>
                <c:pt idx="0">
                  <c:v>3823</c:v>
                </c:pt>
                <c:pt idx="1">
                  <c:v>3821</c:v>
                </c:pt>
                <c:pt idx="2">
                  <c:v>3699</c:v>
                </c:pt>
                <c:pt idx="3">
                  <c:v>3536</c:v>
                </c:pt>
                <c:pt idx="4">
                  <c:v>3531</c:v>
                </c:pt>
                <c:pt idx="5">
                  <c:v>3466</c:v>
                </c:pt>
                <c:pt idx="6">
                  <c:v>3476</c:v>
                </c:pt>
                <c:pt idx="7">
                  <c:v>3104</c:v>
                </c:pt>
                <c:pt idx="8">
                  <c:v>3023</c:v>
                </c:pt>
                <c:pt idx="9">
                  <c:v>3054</c:v>
                </c:pt>
                <c:pt idx="10">
                  <c:v>3408</c:v>
                </c:pt>
                <c:pt idx="11">
                  <c:v>3382</c:v>
                </c:pt>
                <c:pt idx="12">
                  <c:v>3538</c:v>
                </c:pt>
                <c:pt idx="13">
                  <c:v>3516</c:v>
                </c:pt>
                <c:pt idx="14">
                  <c:v>3774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43E-41AD-B12C-DF24134E91BE}"/>
            </c:ext>
          </c:extLst>
        </c:ser>
        <c:ser>
          <c:idx val="1"/>
          <c:order val="1"/>
          <c:tx>
            <c:v>Predicted Fatalities</c:v>
          </c:tx>
          <c:spPr>
            <a:ln w="25400"/>
          </c:spPr>
          <c:marker>
            <c:symbol val="none"/>
          </c:marker>
          <c:xVal>
            <c:numRef>
              <c:f>'[Chart in Microsoft PowerPoint]1.0VMT_newUnemp'!$A$3:$A$26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xVal>
          <c:yVal>
            <c:numRef>
              <c:f>'[Chart in Microsoft PowerPoint]1.0VMT_newUnemp'!$Z$3:$Z$26</c:f>
              <c:numCache>
                <c:formatCode>General</c:formatCode>
                <c:ptCount val="24"/>
                <c:pt idx="0">
                  <c:v>3874.6880611833612</c:v>
                </c:pt>
                <c:pt idx="1">
                  <c:v>3702.4786993953253</c:v>
                </c:pt>
                <c:pt idx="2">
                  <c:v>3700.6950528989432</c:v>
                </c:pt>
                <c:pt idx="3">
                  <c:v>3613.0730020985429</c:v>
                </c:pt>
                <c:pt idx="4">
                  <c:v>3617.3541791969083</c:v>
                </c:pt>
                <c:pt idx="5">
                  <c:v>3643.4426392232417</c:v>
                </c:pt>
                <c:pt idx="6">
                  <c:v>3398.8747221893518</c:v>
                </c:pt>
                <c:pt idx="7">
                  <c:v>3103.7078235354074</c:v>
                </c:pt>
                <c:pt idx="8">
                  <c:v>2995.7843306917052</c:v>
                </c:pt>
                <c:pt idx="9">
                  <c:v>3049.6907110067541</c:v>
                </c:pt>
                <c:pt idx="10">
                  <c:v>3189.6534591397967</c:v>
                </c:pt>
                <c:pt idx="11">
                  <c:v>3247.160365921111</c:v>
                </c:pt>
                <c:pt idx="12">
                  <c:v>3469.2519962469146</c:v>
                </c:pt>
                <c:pt idx="13">
                  <c:v>3782.803346680435</c:v>
                </c:pt>
                <c:pt idx="14">
                  <c:v>3982.9733178278857</c:v>
                </c:pt>
                <c:pt idx="15">
                  <c:v>4056.3543266084289</c:v>
                </c:pt>
                <c:pt idx="16">
                  <c:v>4131.3661844112121</c:v>
                </c:pt>
                <c:pt idx="17">
                  <c:v>4208.0617792215726</c:v>
                </c:pt>
                <c:pt idx="18">
                  <c:v>4286.4088626896792</c:v>
                </c:pt>
                <c:pt idx="19">
                  <c:v>4366.4630009371285</c:v>
                </c:pt>
                <c:pt idx="20">
                  <c:v>4437.3172992243135</c:v>
                </c:pt>
                <c:pt idx="21">
                  <c:v>4520.6926085463137</c:v>
                </c:pt>
                <c:pt idx="22">
                  <c:v>4605.836722003567</c:v>
                </c:pt>
                <c:pt idx="23">
                  <c:v>4692.7380212623848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43E-41AD-B12C-DF24134E91BE}"/>
            </c:ext>
          </c:extLst>
        </c:ser>
        <c:ser>
          <c:idx val="2"/>
          <c:order val="2"/>
          <c:tx>
            <c:v>pred w veh imp</c:v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'[Chart in Microsoft PowerPoint]1.0VMT_newUnemp'!$A$14:$A$26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xVal>
          <c:yVal>
            <c:numRef>
              <c:f>'[Chart in Microsoft PowerPoint]1.0VMT_newUnemp'!$AB$14:$AB$26</c:f>
              <c:numCache>
                <c:formatCode>General</c:formatCode>
                <c:ptCount val="13"/>
                <c:pt idx="0">
                  <c:v>3185.160365921111</c:v>
                </c:pt>
                <c:pt idx="1">
                  <c:v>3345.2519962469146</c:v>
                </c:pt>
                <c:pt idx="2">
                  <c:v>3596.803346680435</c:v>
                </c:pt>
                <c:pt idx="3">
                  <c:v>3734.9733178278857</c:v>
                </c:pt>
                <c:pt idx="4">
                  <c:v>3746.3543266084289</c:v>
                </c:pt>
                <c:pt idx="5">
                  <c:v>3759.3661844112121</c:v>
                </c:pt>
                <c:pt idx="6">
                  <c:v>3774.0617792215726</c:v>
                </c:pt>
                <c:pt idx="7">
                  <c:v>3790.4088626896792</c:v>
                </c:pt>
                <c:pt idx="8">
                  <c:v>3808.4630009371285</c:v>
                </c:pt>
                <c:pt idx="9">
                  <c:v>3817.3172992243135</c:v>
                </c:pt>
                <c:pt idx="10">
                  <c:v>3838.6926085463137</c:v>
                </c:pt>
                <c:pt idx="11">
                  <c:v>3861.836722003567</c:v>
                </c:pt>
                <c:pt idx="12">
                  <c:v>3886.7380212623848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43E-41AD-B12C-DF24134E9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46560"/>
        <c:axId val="165748096"/>
      </c:scatterChart>
      <c:valAx>
        <c:axId val="165746560"/>
        <c:scaling>
          <c:orientation val="minMax"/>
          <c:max val="2025"/>
          <c:min val="2001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n w="12700">
                  <a:solidFill>
                    <a:sysClr val="window" lastClr="FFFFFF"/>
                  </a:solidFill>
                </a:ln>
              </a:defRPr>
            </a:pPr>
            <a:endParaRPr lang="en-US"/>
          </a:p>
        </c:txPr>
        <c:crossAx val="165748096"/>
        <c:crosses val="autoZero"/>
        <c:crossBetween val="midCat"/>
        <c:majorUnit val="1"/>
      </c:valAx>
      <c:valAx>
        <c:axId val="165748096"/>
        <c:scaling>
          <c:orientation val="minMax"/>
          <c:max val="4700"/>
          <c:min val="25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</a:defRPr>
            </a:pPr>
            <a:endParaRPr lang="en-US"/>
          </a:p>
        </c:txPr>
        <c:crossAx val="165746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965900324537139"/>
          <c:y val="0.20319056960916379"/>
          <c:w val="0.27138257023427631"/>
          <c:h val="0.19956106578865096"/>
        </c:manualLayout>
      </c:layout>
      <c:overlay val="0"/>
      <c:txPr>
        <a:bodyPr/>
        <a:lstStyle/>
        <a:p>
          <a:pPr>
            <a:defRPr sz="1400" baseline="0">
              <a:ln w="6350">
                <a:solidFill>
                  <a:sysClr val="window" lastClr="FFFFFF"/>
                </a:solidFill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03774809047745E-2"/>
          <c:y val="1.2506175698625907E-2"/>
          <c:w val="0.91118723642690735"/>
          <c:h val="0.8034854099119962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'[SHSP Targets.xlsx]Fatalities'!$P$45</c:f>
              <c:strCache>
                <c:ptCount val="1"/>
                <c:pt idx="0">
                  <c:v>Trendline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0E-4A0F-B9EF-6F4B67099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'[SHSP Targets.xlsx]Fatalities'!$Q$44:$V$44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xVal>
          <c:yVal>
            <c:numRef>
              <c:f>'[SHSP Targets.xlsx]Fatalities'!$Q$45:$V$45</c:f>
              <c:numCache>
                <c:formatCode>#,##0</c:formatCode>
                <c:ptCount val="6"/>
                <c:pt idx="0">
                  <c:v>3872</c:v>
                </c:pt>
                <c:pt idx="1">
                  <c:v>3942</c:v>
                </c:pt>
                <c:pt idx="2">
                  <c:v>4014</c:v>
                </c:pt>
                <c:pt idx="3">
                  <c:v>4087</c:v>
                </c:pt>
                <c:pt idx="4">
                  <c:v>4162</c:v>
                </c:pt>
                <c:pt idx="5">
                  <c:v>4238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2E-4C8A-B240-1D6D07DB9FA4}"/>
            </c:ext>
          </c:extLst>
        </c:ser>
        <c:ser>
          <c:idx val="1"/>
          <c:order val="1"/>
          <c:tx>
            <c:strRef>
              <c:f>'[SHSP Targets.xlsx]Fatalities'!$P$46</c:f>
              <c:strCache>
                <c:ptCount val="1"/>
                <c:pt idx="0">
                  <c:v>TxTSTF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0E-4A0F-B9EF-6F4B67099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'[SHSP Targets.xlsx]Fatalities'!$Q$44:$V$44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xVal>
          <c:yVal>
            <c:numRef>
              <c:f>'[SHSP Targets.xlsx]Fatalities'!$Q$46:$V$46</c:f>
              <c:numCache>
                <c:formatCode>General</c:formatCode>
                <c:ptCount val="6"/>
                <c:pt idx="0">
                  <c:v>3872</c:v>
                </c:pt>
                <c:pt idx="1">
                  <c:v>3705</c:v>
                </c:pt>
                <c:pt idx="2">
                  <c:v>3669</c:v>
                </c:pt>
                <c:pt idx="3">
                  <c:v>3657</c:v>
                </c:pt>
                <c:pt idx="4">
                  <c:v>3683</c:v>
                </c:pt>
                <c:pt idx="5">
                  <c:v>3706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2E-4C8A-B240-1D6D07DB9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64320"/>
        <c:axId val="165470208"/>
      </c:scatterChart>
      <c:valAx>
        <c:axId val="165464320"/>
        <c:scaling>
          <c:orientation val="minMax"/>
          <c:max val="20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70208"/>
        <c:crosses val="autoZero"/>
        <c:crossBetween val="midCat"/>
      </c:valAx>
      <c:valAx>
        <c:axId val="165470208"/>
        <c:scaling>
          <c:orientation val="minMax"/>
          <c:max val="49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6432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31994782541772E-2"/>
          <c:y val="0.14348964624158753"/>
          <c:w val="0.90296281579404081"/>
          <c:h val="0.8163155065417192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Sheet1!$X$34</c:f>
              <c:strCache>
                <c:ptCount val="1"/>
                <c:pt idx="0">
                  <c:v>RuralVMT</c:v>
                </c:pt>
              </c:strCache>
            </c:strRef>
          </c:tx>
          <c:spPr>
            <a:ln w="19050" cap="rnd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bg2">
                    <a:lumMod val="20000"/>
                    <a:lumOff val="80000"/>
                  </a:schemeClr>
                </a:solidFill>
              </a:ln>
              <a:effectLst/>
            </c:spPr>
          </c:marker>
          <c:xVal>
            <c:numRef>
              <c:f>Sheet1!$W$35:$W$49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Sheet1!$X$35:$X$49</c:f>
              <c:numCache>
                <c:formatCode>General</c:formatCode>
                <c:ptCount val="15"/>
                <c:pt idx="0">
                  <c:v>75.906999999999996</c:v>
                </c:pt>
                <c:pt idx="1">
                  <c:v>78.234999999999999</c:v>
                </c:pt>
                <c:pt idx="2">
                  <c:v>78.757999999999996</c:v>
                </c:pt>
                <c:pt idx="3">
                  <c:v>82.087000000000003</c:v>
                </c:pt>
                <c:pt idx="4">
                  <c:v>83.608000000000004</c:v>
                </c:pt>
                <c:pt idx="5">
                  <c:v>84.400999999999996</c:v>
                </c:pt>
                <c:pt idx="6">
                  <c:v>85.965999999999994</c:v>
                </c:pt>
                <c:pt idx="7">
                  <c:v>70.546000000000006</c:v>
                </c:pt>
                <c:pt idx="8">
                  <c:v>67.512</c:v>
                </c:pt>
                <c:pt idx="9">
                  <c:v>69.025000000000006</c:v>
                </c:pt>
                <c:pt idx="10">
                  <c:v>70.087999999999994</c:v>
                </c:pt>
                <c:pt idx="11">
                  <c:v>70.835999999999999</c:v>
                </c:pt>
                <c:pt idx="12">
                  <c:v>75.824582446059992</c:v>
                </c:pt>
                <c:pt idx="13">
                  <c:v>67.898282494589992</c:v>
                </c:pt>
                <c:pt idx="14">
                  <c:v>68.889451683349989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8E-475F-8F41-D73F5DC35849}"/>
            </c:ext>
          </c:extLst>
        </c:ser>
        <c:ser>
          <c:idx val="1"/>
          <c:order val="1"/>
          <c:tx>
            <c:strRef>
              <c:f>Sheet1!$Y$34</c:f>
              <c:strCache>
                <c:ptCount val="1"/>
                <c:pt idx="0">
                  <c:v>Urban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Sheet1!$W$35:$W$49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Sheet1!$Y$35:$Y$49</c:f>
              <c:numCache>
                <c:formatCode>General</c:formatCode>
                <c:ptCount val="15"/>
                <c:pt idx="0">
                  <c:v>140.36199999999999</c:v>
                </c:pt>
                <c:pt idx="1">
                  <c:v>142.791</c:v>
                </c:pt>
                <c:pt idx="2">
                  <c:v>144.66</c:v>
                </c:pt>
                <c:pt idx="3">
                  <c:v>148.92099999999999</c:v>
                </c:pt>
                <c:pt idx="4">
                  <c:v>151.56200000000001</c:v>
                </c:pt>
                <c:pt idx="5">
                  <c:v>153.85499999999999</c:v>
                </c:pt>
                <c:pt idx="6">
                  <c:v>157.477</c:v>
                </c:pt>
                <c:pt idx="7">
                  <c:v>164.83600000000001</c:v>
                </c:pt>
                <c:pt idx="8">
                  <c:v>162.47200000000001</c:v>
                </c:pt>
                <c:pt idx="9">
                  <c:v>164.99100000000001</c:v>
                </c:pt>
                <c:pt idx="10">
                  <c:v>167.352</c:v>
                </c:pt>
                <c:pt idx="11">
                  <c:v>167</c:v>
                </c:pt>
                <c:pt idx="12">
                  <c:v>168.70030042568999</c:v>
                </c:pt>
                <c:pt idx="13">
                  <c:v>175.177563339405</c:v>
                </c:pt>
                <c:pt idx="14">
                  <c:v>189.2328574885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8E-475F-8F41-D73F5DC35849}"/>
            </c:ext>
          </c:extLst>
        </c:ser>
        <c:ser>
          <c:idx val="2"/>
          <c:order val="2"/>
          <c:tx>
            <c:strRef>
              <c:f>Sheet1!$Z$34</c:f>
              <c:strCache>
                <c:ptCount val="1"/>
                <c:pt idx="0">
                  <c:v>TotalVMT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Sheet1!$W$35:$W$49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Sheet1!$Z$35:$Z$49</c:f>
              <c:numCache>
                <c:formatCode>General</c:formatCode>
                <c:ptCount val="15"/>
                <c:pt idx="0">
                  <c:v>216.26900000000001</c:v>
                </c:pt>
                <c:pt idx="1">
                  <c:v>221.02600000000001</c:v>
                </c:pt>
                <c:pt idx="2">
                  <c:v>223.41800000000001</c:v>
                </c:pt>
                <c:pt idx="3">
                  <c:v>231.00800000000001</c:v>
                </c:pt>
                <c:pt idx="4">
                  <c:v>235.17</c:v>
                </c:pt>
                <c:pt idx="5">
                  <c:v>238.256</c:v>
                </c:pt>
                <c:pt idx="6">
                  <c:v>243.44300000000001</c:v>
                </c:pt>
                <c:pt idx="7">
                  <c:v>235.38200000000001</c:v>
                </c:pt>
                <c:pt idx="8">
                  <c:v>229.98400000000001</c:v>
                </c:pt>
                <c:pt idx="9">
                  <c:v>234.01599999999999</c:v>
                </c:pt>
                <c:pt idx="10">
                  <c:v>237.44</c:v>
                </c:pt>
                <c:pt idx="11">
                  <c:v>237.83600000000001</c:v>
                </c:pt>
                <c:pt idx="12">
                  <c:v>244.52488287174998</c:v>
                </c:pt>
                <c:pt idx="13">
                  <c:v>243.07584583399498</c:v>
                </c:pt>
                <c:pt idx="14">
                  <c:v>258.12230917185002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E8E-475F-8F41-D73F5DC3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90624"/>
        <c:axId val="171292544"/>
      </c:scatterChart>
      <c:valAx>
        <c:axId val="1712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92544"/>
        <c:crosses val="autoZero"/>
        <c:crossBetween val="midCat"/>
      </c:valAx>
      <c:valAx>
        <c:axId val="17129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90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Miles travelled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Sheet1!$B$1:$N$1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Sheet1!$B$5:$N$5</c:f>
              <c:numCache>
                <c:formatCode>0.00</c:formatCode>
                <c:ptCount val="12"/>
                <c:pt idx="0">
                  <c:v>1</c:v>
                </c:pt>
                <c:pt idx="1">
                  <c:v>1.0214257353493512</c:v>
                </c:pt>
                <c:pt idx="2">
                  <c:v>1.0338427033813729</c:v>
                </c:pt>
                <c:pt idx="3">
                  <c:v>1.060515594092166</c:v>
                </c:pt>
                <c:pt idx="4">
                  <c:v>1.0693301283083119</c:v>
                </c:pt>
                <c:pt idx="5">
                  <c:v>1.0782516159263988</c:v>
                </c:pt>
                <c:pt idx="6">
                  <c:v>1.0842442257682581</c:v>
                </c:pt>
                <c:pt idx="7">
                  <c:v>1.0647150353590094</c:v>
                </c:pt>
                <c:pt idx="8">
                  <c:v>1.0576452008685044</c:v>
                </c:pt>
                <c:pt idx="9">
                  <c:v>1.0614019838246394</c:v>
                </c:pt>
                <c:pt idx="10">
                  <c:v>1.0553695973329613</c:v>
                </c:pt>
                <c:pt idx="11">
                  <c:v>1.0621770919405782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EA-447A-B48A-17E82D6C3EB2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Fatalities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Sheet1!$B$1:$N$1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Sheet1!$B$4:$N$4</c:f>
              <c:numCache>
                <c:formatCode>0.00</c:formatCode>
                <c:ptCount val="12"/>
                <c:pt idx="0">
                  <c:v>1</c:v>
                </c:pt>
                <c:pt idx="1">
                  <c:v>1.0191724334060102</c:v>
                </c:pt>
                <c:pt idx="2">
                  <c:v>1.0163048630201914</c:v>
                </c:pt>
                <c:pt idx="3">
                  <c:v>1.0151673144373874</c:v>
                </c:pt>
                <c:pt idx="4">
                  <c:v>1.031140392454261</c:v>
                </c:pt>
                <c:pt idx="5">
                  <c:v>1.0121338515499099</c:v>
                </c:pt>
                <c:pt idx="6">
                  <c:v>0.97779410370651243</c:v>
                </c:pt>
                <c:pt idx="7">
                  <c:v>0.8868850127974216</c:v>
                </c:pt>
                <c:pt idx="8">
                  <c:v>0.80299080481562235</c:v>
                </c:pt>
                <c:pt idx="9">
                  <c:v>0.78204095174898092</c:v>
                </c:pt>
                <c:pt idx="10">
                  <c:v>0.76971750876860368</c:v>
                </c:pt>
                <c:pt idx="11">
                  <c:v>0.80059721300597209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6EA-447A-B48A-17E82D6C3EB2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Registrations</c:v>
                </c:pt>
              </c:strCache>
            </c:strRef>
          </c:tx>
          <c:cat>
            <c:strLit>
              <c:ptCount val="12"/>
              <c:pt idx="0">
                <c:v>2001</c:v>
              </c:pt>
              <c:pt idx="1">
                <c:v>2002</c:v>
              </c:pt>
              <c:pt idx="2">
                <c:v>2003</c:v>
              </c:pt>
              <c:pt idx="3">
                <c:v>2004</c:v>
              </c:pt>
              <c:pt idx="4">
                <c:v>2005</c:v>
              </c:pt>
              <c:pt idx="5">
                <c:v>2006</c:v>
              </c:pt>
              <c:pt idx="6">
                <c:v>2007</c:v>
              </c:pt>
              <c:pt idx="7">
                <c:v>2008</c:v>
              </c:pt>
              <c:pt idx="8">
                <c:v>2009</c:v>
              </c:pt>
              <c:pt idx="9">
                <c:v>2010</c:v>
              </c:pt>
              <c:pt idx="10">
                <c:v>2011</c:v>
              </c:pt>
              <c:pt idx="11">
                <c:v>2012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Sheet1!$B$6:$N$6</c:f>
              <c:numCache>
                <c:formatCode>0.00</c:formatCode>
                <c:ptCount val="12"/>
                <c:pt idx="0">
                  <c:v>1</c:v>
                </c:pt>
                <c:pt idx="1">
                  <c:v>0.99699467621364668</c:v>
                </c:pt>
                <c:pt idx="2">
                  <c:v>1.0060708052953176</c:v>
                </c:pt>
                <c:pt idx="3">
                  <c:v>1.0326312960674322</c:v>
                </c:pt>
                <c:pt idx="4">
                  <c:v>1.0513732503385376</c:v>
                </c:pt>
                <c:pt idx="5">
                  <c:v>1.0659209233726423</c:v>
                </c:pt>
                <c:pt idx="6">
                  <c:v>1.0810418850130239</c:v>
                </c:pt>
                <c:pt idx="7">
                  <c:v>1.0874778430528231</c:v>
                </c:pt>
                <c:pt idx="8">
                  <c:v>1.0802325122962138</c:v>
                </c:pt>
                <c:pt idx="9">
                  <c:v>1.0626294129356706</c:v>
                </c:pt>
                <c:pt idx="10">
                  <c:v>1.0759962349602825</c:v>
                </c:pt>
                <c:pt idx="11">
                  <c:v>1.0777966964898884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6EA-447A-B48A-17E82D6C3EB2}"/>
            </c:ext>
          </c:extLst>
        </c:ser>
        <c:ser>
          <c:idx val="5"/>
          <c:order val="3"/>
          <c:tx>
            <c:strRef>
              <c:f>Sheet1!$A$7</c:f>
              <c:strCache>
                <c:ptCount val="1"/>
                <c:pt idx="0">
                  <c:v>VMT/capita</c:v>
                </c:pt>
              </c:strCache>
            </c:strRef>
          </c:tx>
          <c:cat>
            <c:strLit>
              <c:ptCount val="12"/>
              <c:pt idx="0">
                <c:v>2001</c:v>
              </c:pt>
              <c:pt idx="1">
                <c:v>2002</c:v>
              </c:pt>
              <c:pt idx="2">
                <c:v>2003</c:v>
              </c:pt>
              <c:pt idx="3">
                <c:v>2004</c:v>
              </c:pt>
              <c:pt idx="4">
                <c:v>2005</c:v>
              </c:pt>
              <c:pt idx="5">
                <c:v>2006</c:v>
              </c:pt>
              <c:pt idx="6">
                <c:v>2007</c:v>
              </c:pt>
              <c:pt idx="7">
                <c:v>2008</c:v>
              </c:pt>
              <c:pt idx="8">
                <c:v>2009</c:v>
              </c:pt>
              <c:pt idx="9">
                <c:v>2010</c:v>
              </c:pt>
              <c:pt idx="10">
                <c:v>2011</c:v>
              </c:pt>
              <c:pt idx="11">
                <c:v>2012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Sheet1!$B$7:$N$7</c:f>
              <c:numCache>
                <c:formatCode>0.00</c:formatCode>
                <c:ptCount val="12"/>
                <c:pt idx="0">
                  <c:v>1</c:v>
                </c:pt>
                <c:pt idx="1">
                  <c:v>1.0119927999930494</c:v>
                </c:pt>
                <c:pt idx="2">
                  <c:v>1.0155291920850877</c:v>
                </c:pt>
                <c:pt idx="3">
                  <c:v>1.0321330340465651</c:v>
                </c:pt>
                <c:pt idx="4">
                  <c:v>1.0311633601807781</c:v>
                </c:pt>
                <c:pt idx="5">
                  <c:v>1.0297886146491231</c:v>
                </c:pt>
                <c:pt idx="6">
                  <c:v>1.0257102743739448</c:v>
                </c:pt>
                <c:pt idx="7">
                  <c:v>0.99775321092377367</c:v>
                </c:pt>
                <c:pt idx="8">
                  <c:v>0.98247724824640692</c:v>
                </c:pt>
                <c:pt idx="9">
                  <c:v>0.97774985694404348</c:v>
                </c:pt>
                <c:pt idx="10">
                  <c:v>0.94847834222252558</c:v>
                </c:pt>
                <c:pt idx="11">
                  <c:v>0.94829735923566383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6EA-447A-B48A-17E82D6C3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4592"/>
        <c:axId val="4913638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All crashes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Sheet1!$B$1:$N$1</c15:sqref>
                        </c15:formulaRef>
                      </c:ext>
                    </c:extLst>
                    <c:strCache>
                      <c:ptCount val="12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Sheet1!$B$2:$N$2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1</c:v>
                      </c:pt>
                      <c:pt idx="1">
                        <c:v>0.99847579637817929</c:v>
                      </c:pt>
                      <c:pt idx="2">
                        <c:v>1.0005756941152659</c:v>
                      </c:pt>
                      <c:pt idx="3">
                        <c:v>0.97717511411334312</c:v>
                      </c:pt>
                      <c:pt idx="4">
                        <c:v>0.97351807069777141</c:v>
                      </c:pt>
                      <c:pt idx="5">
                        <c:v>0.94458084954713384</c:v>
                      </c:pt>
                      <c:pt idx="6">
                        <c:v>0.95277581964350677</c:v>
                      </c:pt>
                      <c:pt idx="7">
                        <c:v>0.91877106490107796</c:v>
                      </c:pt>
                      <c:pt idx="8">
                        <c:v>0.87066901040953149</c:v>
                      </c:pt>
                      <c:pt idx="9">
                        <c:v>0.85659039894255995</c:v>
                      </c:pt>
                      <c:pt idx="10">
                        <c:v>0.8435771779331932</c:v>
                      </c:pt>
                      <c:pt idx="11">
                        <c:v>0.88768089029709141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66EA-447A-B48A-17E82D6C3EB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Fatal crashes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Sheet1!$B$1:$N$1</c15:sqref>
                        </c15:formulaRef>
                      </c:ext>
                    </c:extLst>
                    <c:strCache>
                      <c:ptCount val="12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Sheet1!$B$3:$N$3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1</c:v>
                      </c:pt>
                      <c:pt idx="1">
                        <c:v>1.0166129628651419</c:v>
                      </c:pt>
                      <c:pt idx="2">
                        <c:v>1.0162431989857905</c:v>
                      </c:pt>
                      <c:pt idx="3">
                        <c:v>1.015371612698748</c:v>
                      </c:pt>
                      <c:pt idx="4">
                        <c:v>1.0367122708784533</c:v>
                      </c:pt>
                      <c:pt idx="5">
                        <c:v>1.0207596006550104</c:v>
                      </c:pt>
                      <c:pt idx="6">
                        <c:v>0.98872220167978453</c:v>
                      </c:pt>
                      <c:pt idx="7">
                        <c:v>0.902540806085257</c:v>
                      </c:pt>
                      <c:pt idx="8">
                        <c:v>0.81511806032433576</c:v>
                      </c:pt>
                      <c:pt idx="9">
                        <c:v>0.80016903491627489</c:v>
                      </c:pt>
                      <c:pt idx="10">
                        <c:v>0.78883841318472347</c:v>
                      </c:pt>
                      <c:pt idx="11">
                        <c:v>0.8189213459405208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6EA-447A-B48A-17E82D6C3EB2}"/>
                  </c:ext>
                </c:extLst>
              </c15:ser>
            </c15:filteredLineSeries>
          </c:ext>
        </c:extLst>
      </c:lineChart>
      <c:catAx>
        <c:axId val="491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/>
          <a:lstStyle/>
          <a:p>
            <a:pPr>
              <a:defRPr/>
            </a:pPr>
            <a:endParaRPr lang="en-US"/>
          </a:p>
        </c:txPr>
        <c:crossAx val="49136384"/>
        <c:crosses val="autoZero"/>
        <c:auto val="1"/>
        <c:lblAlgn val="ctr"/>
        <c:lblOffset val="100"/>
        <c:noMultiLvlLbl val="0"/>
      </c:catAx>
      <c:valAx>
        <c:axId val="4913638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Ratio to 2001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1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/>
              <a:t>Fatalities and Fatality Rates, 1975-2015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133742928436196"/>
          <c:y val="7.9912187410281416E-2"/>
          <c:w val="0.82883639545056864"/>
          <c:h val="0.80495113773321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'AA Graph Fats'!$B$1:$B$2</c:f>
              <c:strCache>
                <c:ptCount val="2"/>
                <c:pt idx="0">
                  <c:v>Fatalities</c:v>
                </c:pt>
              </c:strCache>
            </c:strRef>
          </c:tx>
          <c:invertIfNegative val="0"/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29A-4104-9357-075487C625F6}"/>
              </c:ext>
            </c:extLst>
          </c:dPt>
          <c:dPt>
            <c:idx val="4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21F-4AB4-A5F6-B9B85758AB90}"/>
              </c:ext>
            </c:extLst>
          </c:dPt>
          <c:dPt>
            <c:idx val="49"/>
            <c:invertIfNegative val="0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A-4104-9357-075487C625F6}"/>
              </c:ext>
            </c:extLst>
          </c:dPt>
          <c:cat>
            <c:strRef>
              <c:f>'AA Graph Fats'!$A$3:$A$44</c:f>
              <c:strCach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*2016</c:v>
                </c:pt>
              </c:strCache>
            </c:strRef>
          </c:cat>
          <c:val>
            <c:numRef>
              <c:f>'AA Graph Fats'!$B$3:$B$44</c:f>
              <c:numCache>
                <c:formatCode>#,##0</c:formatCode>
                <c:ptCount val="42"/>
                <c:pt idx="0">
                  <c:v>44525</c:v>
                </c:pt>
                <c:pt idx="1">
                  <c:v>45523</c:v>
                </c:pt>
                <c:pt idx="2">
                  <c:v>47878</c:v>
                </c:pt>
                <c:pt idx="3">
                  <c:v>50331</c:v>
                </c:pt>
                <c:pt idx="4">
                  <c:v>51093</c:v>
                </c:pt>
                <c:pt idx="5">
                  <c:v>51091</c:v>
                </c:pt>
                <c:pt idx="6">
                  <c:v>49301</c:v>
                </c:pt>
                <c:pt idx="7">
                  <c:v>43945</c:v>
                </c:pt>
                <c:pt idx="8">
                  <c:v>42589</c:v>
                </c:pt>
                <c:pt idx="9">
                  <c:v>44257</c:v>
                </c:pt>
                <c:pt idx="10">
                  <c:v>43825</c:v>
                </c:pt>
                <c:pt idx="11">
                  <c:v>46087</c:v>
                </c:pt>
                <c:pt idx="12">
                  <c:v>46390</c:v>
                </c:pt>
                <c:pt idx="13">
                  <c:v>47087</c:v>
                </c:pt>
                <c:pt idx="14">
                  <c:v>45582</c:v>
                </c:pt>
                <c:pt idx="15">
                  <c:v>44599</c:v>
                </c:pt>
                <c:pt idx="16">
                  <c:v>41508</c:v>
                </c:pt>
                <c:pt idx="17">
                  <c:v>39250</c:v>
                </c:pt>
                <c:pt idx="18">
                  <c:v>40150</c:v>
                </c:pt>
                <c:pt idx="19">
                  <c:v>40716</c:v>
                </c:pt>
                <c:pt idx="20">
                  <c:v>41817</c:v>
                </c:pt>
                <c:pt idx="21">
                  <c:v>42065</c:v>
                </c:pt>
                <c:pt idx="22">
                  <c:v>42013</c:v>
                </c:pt>
                <c:pt idx="23">
                  <c:v>41501</c:v>
                </c:pt>
                <c:pt idx="24">
                  <c:v>41717</c:v>
                </c:pt>
                <c:pt idx="25">
                  <c:v>41945</c:v>
                </c:pt>
                <c:pt idx="26">
                  <c:v>42196</c:v>
                </c:pt>
                <c:pt idx="27">
                  <c:v>43005</c:v>
                </c:pt>
                <c:pt idx="28">
                  <c:v>42884</c:v>
                </c:pt>
                <c:pt idx="29">
                  <c:v>42836</c:v>
                </c:pt>
                <c:pt idx="30">
                  <c:v>43510</c:v>
                </c:pt>
                <c:pt idx="31">
                  <c:v>42708</c:v>
                </c:pt>
                <c:pt idx="32">
                  <c:v>41259</c:v>
                </c:pt>
                <c:pt idx="33">
                  <c:v>37423</c:v>
                </c:pt>
                <c:pt idx="34">
                  <c:v>33883</c:v>
                </c:pt>
                <c:pt idx="35">
                  <c:v>32999</c:v>
                </c:pt>
                <c:pt idx="36">
                  <c:v>32479</c:v>
                </c:pt>
                <c:pt idx="37">
                  <c:v>33782</c:v>
                </c:pt>
                <c:pt idx="38">
                  <c:v>32894</c:v>
                </c:pt>
                <c:pt idx="39">
                  <c:v>32744</c:v>
                </c:pt>
                <c:pt idx="40">
                  <c:v>35092</c:v>
                </c:pt>
                <c:pt idx="41">
                  <c:v>37500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9A-4104-9357-075487C62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05088"/>
        <c:axId val="108119168"/>
      </c:barChart>
      <c:lineChart>
        <c:grouping val="standard"/>
        <c:varyColors val="0"/>
        <c:ser>
          <c:idx val="1"/>
          <c:order val="1"/>
          <c:tx>
            <c:strRef>
              <c:f>'AA Graph Fats'!$C$1:$C$2</c:f>
              <c:strCache>
                <c:ptCount val="2"/>
                <c:pt idx="0">
                  <c:v>Fatality Rate Per 100M VMT</c:v>
                </c:pt>
              </c:strCache>
            </c:strRef>
          </c:tx>
          <c:marker>
            <c:symbol val="none"/>
          </c:marker>
          <c:cat>
            <c:numRef>
              <c:f>'AA Graph Fats'!$A$3:$A$42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'AA Graph Fats'!$C$3:$C$44</c:f>
              <c:numCache>
                <c:formatCode>0.00</c:formatCode>
                <c:ptCount val="42"/>
                <c:pt idx="0">
                  <c:v>3.3536346545511515</c:v>
                </c:pt>
                <c:pt idx="1">
                  <c:v>3.246124445585362</c:v>
                </c:pt>
                <c:pt idx="2">
                  <c:v>3.2636072819382327</c:v>
                </c:pt>
                <c:pt idx="3">
                  <c:v>3.2582941456745109</c:v>
                </c:pt>
                <c:pt idx="4">
                  <c:v>3.3413051709694317</c:v>
                </c:pt>
                <c:pt idx="5">
                  <c:v>3.3451952635214548</c:v>
                </c:pt>
                <c:pt idx="6">
                  <c:v>3.169854459695443</c:v>
                </c:pt>
                <c:pt idx="7">
                  <c:v>2.7551551400931658</c:v>
                </c:pt>
                <c:pt idx="8">
                  <c:v>2.5767975082103693</c:v>
                </c:pt>
                <c:pt idx="9">
                  <c:v>2.5726790403128814</c:v>
                </c:pt>
                <c:pt idx="10">
                  <c:v>2.4692561411653875</c:v>
                </c:pt>
                <c:pt idx="11">
                  <c:v>2.5117283385435059</c:v>
                </c:pt>
                <c:pt idx="12">
                  <c:v>2.414631658064422</c:v>
                </c:pt>
                <c:pt idx="13">
                  <c:v>2.3241798217340701</c:v>
                </c:pt>
                <c:pt idx="14">
                  <c:v>2.1742085689059842</c:v>
                </c:pt>
                <c:pt idx="15">
                  <c:v>2.0798260741423324</c:v>
                </c:pt>
                <c:pt idx="16">
                  <c:v>1.9110057319122489</c:v>
                </c:pt>
                <c:pt idx="17">
                  <c:v>1.7466560992118465</c:v>
                </c:pt>
                <c:pt idx="18">
                  <c:v>1.7484055325386325</c:v>
                </c:pt>
                <c:pt idx="19">
                  <c:v>1.7270193095655391</c:v>
                </c:pt>
                <c:pt idx="20">
                  <c:v>1.7259618222214335</c:v>
                </c:pt>
                <c:pt idx="21">
                  <c:v>1.6933834659109208</c:v>
                </c:pt>
                <c:pt idx="22">
                  <c:v>1.6461271365114392</c:v>
                </c:pt>
                <c:pt idx="23">
                  <c:v>1.5790967631959845</c:v>
                </c:pt>
                <c:pt idx="24">
                  <c:v>1.550678916870273</c:v>
                </c:pt>
                <c:pt idx="25">
                  <c:v>1.52698016873413</c:v>
                </c:pt>
                <c:pt idx="26">
                  <c:v>1.5093664710027508</c:v>
                </c:pt>
                <c:pt idx="27">
                  <c:v>1.5060367542307709</c:v>
                </c:pt>
                <c:pt idx="28">
                  <c:v>1.4837619683754286</c:v>
                </c:pt>
                <c:pt idx="29">
                  <c:v>1.4448250600042905</c:v>
                </c:pt>
                <c:pt idx="30">
                  <c:v>1.4554614090311531</c:v>
                </c:pt>
                <c:pt idx="31">
                  <c:v>1.4168129934901841</c:v>
                </c:pt>
                <c:pt idx="32">
                  <c:v>1.3611782295940384</c:v>
                </c:pt>
                <c:pt idx="33">
                  <c:v>1.2572702154994007</c:v>
                </c:pt>
                <c:pt idx="34">
                  <c:v>1.1459487466703464</c:v>
                </c:pt>
                <c:pt idx="35">
                  <c:v>1.1121011732685913</c:v>
                </c:pt>
                <c:pt idx="36">
                  <c:v>1.1008330390231569</c:v>
                </c:pt>
                <c:pt idx="37">
                  <c:v>1.1376582667465471</c:v>
                </c:pt>
                <c:pt idx="38">
                  <c:v>1.1000000000000001</c:v>
                </c:pt>
                <c:pt idx="39">
                  <c:v>1.08</c:v>
                </c:pt>
                <c:pt idx="40">
                  <c:v>1.1200000000000001</c:v>
                </c:pt>
                <c:pt idx="41">
                  <c:v>1.18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29A-4104-9357-075487C62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23264"/>
        <c:axId val="108121088"/>
      </c:lineChart>
      <c:catAx>
        <c:axId val="1081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8119168"/>
        <c:crosses val="autoZero"/>
        <c:auto val="1"/>
        <c:lblAlgn val="ctr"/>
        <c:lblOffset val="100"/>
        <c:noMultiLvlLbl val="0"/>
      </c:catAx>
      <c:valAx>
        <c:axId val="10811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Fatalities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8105088"/>
        <c:crosses val="autoZero"/>
        <c:crossBetween val="between"/>
      </c:valAx>
      <c:valAx>
        <c:axId val="1081210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Fatality Rate Per 100M VMT</a:t>
                </a:r>
              </a:p>
            </c:rich>
          </c:tx>
          <c:layout>
            <c:manualLayout>
              <c:xMode val="edge"/>
              <c:yMode val="edge"/>
              <c:x val="0.97212198957445428"/>
              <c:y val="0.3062827553580219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8123264"/>
        <c:crosses val="max"/>
        <c:crossBetween val="between"/>
      </c:valAx>
      <c:catAx>
        <c:axId val="10812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1210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Fatalities Inside/Outside Vehicle, 1975-2015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Inside vehicle</c:v>
                </c:pt>
              </c:strCache>
            </c:strRef>
          </c:tx>
          <c:cat>
            <c:numRef>
              <c:f>Sheet2!$A$4:$A$44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Sheet2!$C$4:$C$44</c:f>
              <c:numCache>
                <c:formatCode>0%</c:formatCode>
                <c:ptCount val="41"/>
                <c:pt idx="0">
                  <c:v>0.73522740033688938</c:v>
                </c:pt>
                <c:pt idx="1">
                  <c:v>0.74226215319728484</c:v>
                </c:pt>
                <c:pt idx="2">
                  <c:v>0.73198546305192369</c:v>
                </c:pt>
                <c:pt idx="3">
                  <c:v>0.73425920406906275</c:v>
                </c:pt>
                <c:pt idx="4">
                  <c:v>0.72487424891863861</c:v>
                </c:pt>
                <c:pt idx="5">
                  <c:v>0.71995067624434828</c:v>
                </c:pt>
                <c:pt idx="6">
                  <c:v>0.72043163424676981</c:v>
                </c:pt>
                <c:pt idx="7">
                  <c:v>0.70981909204687677</c:v>
                </c:pt>
                <c:pt idx="8">
                  <c:v>0.71797882082227804</c:v>
                </c:pt>
                <c:pt idx="9">
                  <c:v>0.71572858530853878</c:v>
                </c:pt>
                <c:pt idx="10">
                  <c:v>0.71828864803194525</c:v>
                </c:pt>
                <c:pt idx="11">
                  <c:v>0.730531386291145</c:v>
                </c:pt>
                <c:pt idx="12">
                  <c:v>0.74431989652942443</c:v>
                </c:pt>
                <c:pt idx="13">
                  <c:v>0.75409348652494324</c:v>
                </c:pt>
                <c:pt idx="14">
                  <c:v>0.7666622789697688</c:v>
                </c:pt>
                <c:pt idx="15">
                  <c:v>0.75988250857642547</c:v>
                </c:pt>
                <c:pt idx="16">
                  <c:v>0.76934566830490503</c:v>
                </c:pt>
                <c:pt idx="17">
                  <c:v>0.77668789808917194</c:v>
                </c:pt>
                <c:pt idx="18">
                  <c:v>0.77521793275217932</c:v>
                </c:pt>
                <c:pt idx="19">
                  <c:v>0.78588269967580315</c:v>
                </c:pt>
                <c:pt idx="20">
                  <c:v>0.79068321496042282</c:v>
                </c:pt>
                <c:pt idx="21">
                  <c:v>0.79719481754427668</c:v>
                </c:pt>
                <c:pt idx="22">
                  <c:v>0.79996667698093449</c:v>
                </c:pt>
                <c:pt idx="23">
                  <c:v>0.79728199320498305</c:v>
                </c:pt>
                <c:pt idx="24">
                  <c:v>0.80044106719083352</c:v>
                </c:pt>
                <c:pt idx="25">
                  <c:v>0.79749672189772325</c:v>
                </c:pt>
                <c:pt idx="26">
                  <c:v>0.78782349037823496</c:v>
                </c:pt>
                <c:pt idx="27">
                  <c:v>0.79304732007906054</c:v>
                </c:pt>
                <c:pt idx="28">
                  <c:v>0.78413860647327671</c:v>
                </c:pt>
                <c:pt idx="29">
                  <c:v>0.77682323279484544</c:v>
                </c:pt>
                <c:pt idx="30">
                  <c:v>0.76005515973339466</c:v>
                </c:pt>
                <c:pt idx="31">
                  <c:v>0.75206050388685963</c:v>
                </c:pt>
                <c:pt idx="32">
                  <c:v>0.7398870549455876</c:v>
                </c:pt>
                <c:pt idx="33">
                  <c:v>0.71589664110306495</c:v>
                </c:pt>
                <c:pt idx="34">
                  <c:v>0.72384381548269039</c:v>
                </c:pt>
                <c:pt idx="35">
                  <c:v>0.70823358283584348</c:v>
                </c:pt>
                <c:pt idx="36">
                  <c:v>0.6930632100742018</c:v>
                </c:pt>
                <c:pt idx="37">
                  <c:v>0.68133917470842464</c:v>
                </c:pt>
                <c:pt idx="38">
                  <c:v>0.68351928981850241</c:v>
                </c:pt>
                <c:pt idx="39">
                  <c:v>0.68125458099193748</c:v>
                </c:pt>
                <c:pt idx="40">
                  <c:v>0.67522512253505074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0E-4D83-AF6E-E03F51155CB3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Outside vehicle</c:v>
                </c:pt>
              </c:strCache>
            </c:strRef>
          </c:tx>
          <c:cat>
            <c:numRef>
              <c:f>Sheet2!$A$4:$A$44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Sheet2!$E$4:$E$44</c:f>
              <c:numCache>
                <c:formatCode>0%</c:formatCode>
                <c:ptCount val="41"/>
                <c:pt idx="0">
                  <c:v>0.26477259966311062</c:v>
                </c:pt>
                <c:pt idx="1">
                  <c:v>0.25773784680271511</c:v>
                </c:pt>
                <c:pt idx="2">
                  <c:v>0.26801453694807637</c:v>
                </c:pt>
                <c:pt idx="3">
                  <c:v>0.26574079593093719</c:v>
                </c:pt>
                <c:pt idx="4">
                  <c:v>0.27512575108136145</c:v>
                </c:pt>
                <c:pt idx="5">
                  <c:v>0.28004932375565167</c:v>
                </c:pt>
                <c:pt idx="6">
                  <c:v>0.27956836575323013</c:v>
                </c:pt>
                <c:pt idx="7">
                  <c:v>0.29018090795312323</c:v>
                </c:pt>
                <c:pt idx="8">
                  <c:v>0.28202117917772196</c:v>
                </c:pt>
                <c:pt idx="9">
                  <c:v>0.28427141469146122</c:v>
                </c:pt>
                <c:pt idx="10">
                  <c:v>0.28171135196805475</c:v>
                </c:pt>
                <c:pt idx="11">
                  <c:v>0.269468613708855</c:v>
                </c:pt>
                <c:pt idx="12">
                  <c:v>0.25568010347057557</c:v>
                </c:pt>
                <c:pt idx="13">
                  <c:v>0.24590651347505682</c:v>
                </c:pt>
                <c:pt idx="14">
                  <c:v>0.23333772103023123</c:v>
                </c:pt>
                <c:pt idx="15">
                  <c:v>0.24011749142357453</c:v>
                </c:pt>
                <c:pt idx="16">
                  <c:v>0.23065433169509492</c:v>
                </c:pt>
                <c:pt idx="17">
                  <c:v>0.22331210191082804</c:v>
                </c:pt>
                <c:pt idx="18">
                  <c:v>0.22478206724782068</c:v>
                </c:pt>
                <c:pt idx="19">
                  <c:v>0.21411730032419687</c:v>
                </c:pt>
                <c:pt idx="20">
                  <c:v>0.20931678503957721</c:v>
                </c:pt>
                <c:pt idx="21">
                  <c:v>0.20275763699037205</c:v>
                </c:pt>
                <c:pt idx="22">
                  <c:v>0.20003332301906554</c:v>
                </c:pt>
                <c:pt idx="23">
                  <c:v>0.20271800679501698</c:v>
                </c:pt>
                <c:pt idx="24">
                  <c:v>0.19955893280916653</c:v>
                </c:pt>
                <c:pt idx="25">
                  <c:v>0.20250327810227678</c:v>
                </c:pt>
                <c:pt idx="26">
                  <c:v>0.2121765096217651</c:v>
                </c:pt>
                <c:pt idx="27">
                  <c:v>0.20695267992093944</c:v>
                </c:pt>
                <c:pt idx="28">
                  <c:v>0.21586139352672326</c:v>
                </c:pt>
                <c:pt idx="29">
                  <c:v>0.22317676720515453</c:v>
                </c:pt>
                <c:pt idx="30">
                  <c:v>0.23994484026660537</c:v>
                </c:pt>
                <c:pt idx="31">
                  <c:v>0.2479394961131404</c:v>
                </c:pt>
                <c:pt idx="32">
                  <c:v>0.26011294505441235</c:v>
                </c:pt>
                <c:pt idx="33">
                  <c:v>0.28410335889693505</c:v>
                </c:pt>
                <c:pt idx="34">
                  <c:v>0.27615618451730956</c:v>
                </c:pt>
                <c:pt idx="35">
                  <c:v>0.29176641716415647</c:v>
                </c:pt>
                <c:pt idx="36">
                  <c:v>0.3069367899257982</c:v>
                </c:pt>
                <c:pt idx="37">
                  <c:v>0.31866082529157541</c:v>
                </c:pt>
                <c:pt idx="38">
                  <c:v>0.31648071018149759</c:v>
                </c:pt>
                <c:pt idx="39">
                  <c:v>0.31874541900806252</c:v>
                </c:pt>
                <c:pt idx="40">
                  <c:v>0.32477487746494926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0E-4D83-AF6E-E03F51155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44320"/>
        <c:axId val="110745856"/>
      </c:lineChart>
      <c:catAx>
        <c:axId val="11074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107458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0745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1074432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Percent Change in Fatalities (Sorted by Lowest to Highest) by State, 2014-2015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78F-4CA2-A02C-67D4A634CECA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78F-4CA2-A02C-67D4A634CECA}"/>
              </c:ext>
            </c:extLst>
          </c:dPt>
          <c:cat>
            <c:strRef>
              <c:f>Sheet1!$O$180:$O$232</c:f>
              <c:strCache>
                <c:ptCount val="53"/>
                <c:pt idx="0">
                  <c:v>NM</c:v>
                </c:pt>
                <c:pt idx="1">
                  <c:v>MA</c:v>
                </c:pt>
                <c:pt idx="2">
                  <c:v>RI</c:v>
                </c:pt>
                <c:pt idx="3">
                  <c:v>AK</c:v>
                </c:pt>
                <c:pt idx="4">
                  <c:v>KS</c:v>
                </c:pt>
                <c:pt idx="5">
                  <c:v>OK</c:v>
                </c:pt>
                <c:pt idx="6">
                  <c:v>WY</c:v>
                </c:pt>
                <c:pt idx="7">
                  <c:v>ND</c:v>
                </c:pt>
                <c:pt idx="8">
                  <c:v>SD</c:v>
                </c:pt>
                <c:pt idx="9">
                  <c:v>LA</c:v>
                </c:pt>
                <c:pt idx="10">
                  <c:v>WV</c:v>
                </c:pt>
                <c:pt idx="11">
                  <c:v>HI</c:v>
                </c:pt>
                <c:pt idx="12">
                  <c:v>IA</c:v>
                </c:pt>
                <c:pt idx="13">
                  <c:v>TX</c:v>
                </c:pt>
                <c:pt idx="14">
                  <c:v>TN</c:v>
                </c:pt>
                <c:pt idx="15">
                  <c:v>DC</c:v>
                </c:pt>
                <c:pt idx="16">
                  <c:v>PA</c:v>
                </c:pt>
                <c:pt idx="17">
                  <c:v>NJ</c:v>
                </c:pt>
                <c:pt idx="18">
                  <c:v>DE</c:v>
                </c:pt>
                <c:pt idx="19">
                  <c:v>PR</c:v>
                </c:pt>
                <c:pt idx="20">
                  <c:v>CA</c:v>
                </c:pt>
                <c:pt idx="21">
                  <c:v>AL</c:v>
                </c:pt>
                <c:pt idx="22">
                  <c:v>MI</c:v>
                </c:pt>
                <c:pt idx="23">
                  <c:v>VA</c:v>
                </c:pt>
                <c:pt idx="24">
                  <c:v>US</c:v>
                </c:pt>
                <c:pt idx="25">
                  <c:v>CT</c:v>
                </c:pt>
                <c:pt idx="26">
                  <c:v>NC</c:v>
                </c:pt>
                <c:pt idx="27">
                  <c:v>NY</c:v>
                </c:pt>
                <c:pt idx="28">
                  <c:v>UT</c:v>
                </c:pt>
                <c:pt idx="29">
                  <c:v>IL</c:v>
                </c:pt>
                <c:pt idx="30">
                  <c:v>NE</c:v>
                </c:pt>
                <c:pt idx="31">
                  <c:v>IN</c:v>
                </c:pt>
                <c:pt idx="32">
                  <c:v>OH</c:v>
                </c:pt>
                <c:pt idx="33">
                  <c:v>CO</c:v>
                </c:pt>
                <c:pt idx="34">
                  <c:v>MS</c:v>
                </c:pt>
                <c:pt idx="35">
                  <c:v>NV</c:v>
                </c:pt>
                <c:pt idx="36">
                  <c:v>WI</c:v>
                </c:pt>
                <c:pt idx="37">
                  <c:v>AR</c:v>
                </c:pt>
                <c:pt idx="38">
                  <c:v>KY</c:v>
                </c:pt>
                <c:pt idx="39">
                  <c:v>MO</c:v>
                </c:pt>
                <c:pt idx="40">
                  <c:v>MN</c:v>
                </c:pt>
                <c:pt idx="41">
                  <c:v>AZ</c:v>
                </c:pt>
                <c:pt idx="42">
                  <c:v>ID</c:v>
                </c:pt>
                <c:pt idx="43">
                  <c:v>MD</c:v>
                </c:pt>
                <c:pt idx="44">
                  <c:v>MT</c:v>
                </c:pt>
                <c:pt idx="45">
                  <c:v>FL</c:v>
                </c:pt>
                <c:pt idx="46">
                  <c:v>ME</c:v>
                </c:pt>
                <c:pt idx="47">
                  <c:v>SC</c:v>
                </c:pt>
                <c:pt idx="48">
                  <c:v>MH</c:v>
                </c:pt>
                <c:pt idx="49">
                  <c:v>GA</c:v>
                </c:pt>
                <c:pt idx="50">
                  <c:v>WA</c:v>
                </c:pt>
                <c:pt idx="51">
                  <c:v>OR</c:v>
                </c:pt>
                <c:pt idx="52">
                  <c:v>VT</c:v>
                </c:pt>
              </c:strCache>
            </c:strRef>
          </c:cat>
          <c:val>
            <c:numRef>
              <c:f>Sheet1!$S$180:$S$232</c:f>
              <c:numCache>
                <c:formatCode>0%</c:formatCode>
                <c:ptCount val="53"/>
                <c:pt idx="0">
                  <c:v>-0.23</c:v>
                </c:pt>
                <c:pt idx="1">
                  <c:v>-0.14000000000000001</c:v>
                </c:pt>
                <c:pt idx="2">
                  <c:v>-0.12</c:v>
                </c:pt>
                <c:pt idx="3">
                  <c:v>-0.11</c:v>
                </c:pt>
                <c:pt idx="4" formatCode="0.00%">
                  <c:v>-7.8E-2</c:v>
                </c:pt>
                <c:pt idx="5" formatCode="0.00%">
                  <c:v>-3.9E-2</c:v>
                </c:pt>
                <c:pt idx="6" formatCode="0.00%">
                  <c:v>-3.3000000000000002E-2</c:v>
                </c:pt>
                <c:pt idx="7" formatCode="0.00%">
                  <c:v>-0.03</c:v>
                </c:pt>
                <c:pt idx="8" formatCode="0.00%">
                  <c:v>-2.1999999999999999E-2</c:v>
                </c:pt>
                <c:pt idx="9" formatCode="0.00%">
                  <c:v>-1.9E-2</c:v>
                </c:pt>
                <c:pt idx="10" formatCode="0.00%">
                  <c:v>-1.4999999999999999E-2</c:v>
                </c:pt>
                <c:pt idx="11" formatCode="0.00%">
                  <c:v>-1.0999999999999999E-2</c:v>
                </c:pt>
                <c:pt idx="12" formatCode="0.00%">
                  <c:v>-6.0000000000000001E-3</c:v>
                </c:pt>
                <c:pt idx="13" formatCode="0.00%">
                  <c:v>-6.0000000000000001E-3</c:v>
                </c:pt>
                <c:pt idx="14" formatCode="0.00%">
                  <c:v>-5.0000000000000001E-3</c:v>
                </c:pt>
                <c:pt idx="15" formatCode="0.00%">
                  <c:v>0</c:v>
                </c:pt>
                <c:pt idx="16" formatCode="0.00%">
                  <c:v>4.0000000000000001E-3</c:v>
                </c:pt>
                <c:pt idx="17" formatCode="0.00%">
                  <c:v>1.0999999999999999E-2</c:v>
                </c:pt>
                <c:pt idx="18" formatCode="0.00%">
                  <c:v>1.6E-2</c:v>
                </c:pt>
                <c:pt idx="19" formatCode="0.00%">
                  <c:v>1.6E-2</c:v>
                </c:pt>
                <c:pt idx="20" formatCode="0.00%">
                  <c:v>2.4E-2</c:v>
                </c:pt>
                <c:pt idx="21" formatCode="0.00%">
                  <c:v>3.5000000000000003E-2</c:v>
                </c:pt>
                <c:pt idx="22" formatCode="0.00%">
                  <c:v>6.9000000000000006E-2</c:v>
                </c:pt>
                <c:pt idx="23" formatCode="0.00%">
                  <c:v>7.0999999999999994E-2</c:v>
                </c:pt>
                <c:pt idx="24" formatCode="0.00%">
                  <c:v>7.1999999999999995E-2</c:v>
                </c:pt>
                <c:pt idx="25" formatCode="0.00%">
                  <c:v>7.2999999999999995E-2</c:v>
                </c:pt>
                <c:pt idx="26" formatCode="0.00%">
                  <c:v>7.3999999999999996E-2</c:v>
                </c:pt>
                <c:pt idx="27" formatCode="0.00%">
                  <c:v>7.6999999999999999E-2</c:v>
                </c:pt>
                <c:pt idx="28" formatCode="0.00%">
                  <c:v>7.8E-2</c:v>
                </c:pt>
                <c:pt idx="29" formatCode="0.00%">
                  <c:v>0.08</c:v>
                </c:pt>
                <c:pt idx="30" formatCode="0.00%">
                  <c:v>9.2999999999999999E-2</c:v>
                </c:pt>
                <c:pt idx="31">
                  <c:v>0.1</c:v>
                </c:pt>
                <c:pt idx="32">
                  <c:v>0.1</c:v>
                </c:pt>
                <c:pt idx="33">
                  <c:v>0.12</c:v>
                </c:pt>
                <c:pt idx="34">
                  <c:v>0.12</c:v>
                </c:pt>
                <c:pt idx="35">
                  <c:v>0.12</c:v>
                </c:pt>
                <c:pt idx="36">
                  <c:v>0.12</c:v>
                </c:pt>
                <c:pt idx="37">
                  <c:v>0.13</c:v>
                </c:pt>
                <c:pt idx="38">
                  <c:v>0.13</c:v>
                </c:pt>
                <c:pt idx="39">
                  <c:v>0.13</c:v>
                </c:pt>
                <c:pt idx="40">
                  <c:v>0.14000000000000001</c:v>
                </c:pt>
                <c:pt idx="41">
                  <c:v>0.16</c:v>
                </c:pt>
                <c:pt idx="42">
                  <c:v>0.16</c:v>
                </c:pt>
                <c:pt idx="43">
                  <c:v>0.16</c:v>
                </c:pt>
                <c:pt idx="44">
                  <c:v>0.17</c:v>
                </c:pt>
                <c:pt idx="45">
                  <c:v>0.18</c:v>
                </c:pt>
                <c:pt idx="46">
                  <c:v>0.19</c:v>
                </c:pt>
                <c:pt idx="47">
                  <c:v>0.19</c:v>
                </c:pt>
                <c:pt idx="48">
                  <c:v>0.2</c:v>
                </c:pt>
                <c:pt idx="49">
                  <c:v>0.23</c:v>
                </c:pt>
                <c:pt idx="50">
                  <c:v>0.23</c:v>
                </c:pt>
                <c:pt idx="51">
                  <c:v>0.25</c:v>
                </c:pt>
                <c:pt idx="5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8F-4CA2-A02C-67D4A634C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80192"/>
        <c:axId val="149481728"/>
      </c:barChart>
      <c:catAx>
        <c:axId val="14948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49481728"/>
        <c:crosses val="autoZero"/>
        <c:auto val="1"/>
        <c:lblAlgn val="ctr"/>
        <c:lblOffset val="100"/>
        <c:tickLblSkip val="1"/>
        <c:noMultiLvlLbl val="0"/>
      </c:catAx>
      <c:valAx>
        <c:axId val="1494817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4948019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Fatalities Inside/Outside Vehicle by State, 2015</a:t>
            </a:r>
          </a:p>
          <a:p>
            <a:pPr>
              <a:defRPr sz="1600"/>
            </a:pPr>
            <a:r>
              <a:rPr lang="en-US" sz="1600" dirty="0"/>
              <a:t> (Sorted Highest to Lowest)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Sheet5!$C$1</c:f>
              <c:strCache>
                <c:ptCount val="1"/>
                <c:pt idx="0">
                  <c:v>Inside vehicle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6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Sheet5!$A$3:$A$55</c:f>
              <c:strCache>
                <c:ptCount val="53"/>
                <c:pt idx="0">
                  <c:v>ND</c:v>
                </c:pt>
                <c:pt idx="1">
                  <c:v>MS</c:v>
                </c:pt>
                <c:pt idx="2">
                  <c:v>MT</c:v>
                </c:pt>
                <c:pt idx="3">
                  <c:v>ID</c:v>
                </c:pt>
                <c:pt idx="4">
                  <c:v>WV</c:v>
                </c:pt>
                <c:pt idx="5">
                  <c:v>NE</c:v>
                </c:pt>
                <c:pt idx="6">
                  <c:v>WY</c:v>
                </c:pt>
                <c:pt idx="7">
                  <c:v>KS</c:v>
                </c:pt>
                <c:pt idx="8">
                  <c:v>AL</c:v>
                </c:pt>
                <c:pt idx="9">
                  <c:v>KY</c:v>
                </c:pt>
                <c:pt idx="10">
                  <c:v>VA</c:v>
                </c:pt>
                <c:pt idx="11">
                  <c:v>IA</c:v>
                </c:pt>
                <c:pt idx="12">
                  <c:v>AR</c:v>
                </c:pt>
                <c:pt idx="13">
                  <c:v>MO</c:v>
                </c:pt>
                <c:pt idx="14">
                  <c:v>TN</c:v>
                </c:pt>
                <c:pt idx="15">
                  <c:v>OK</c:v>
                </c:pt>
                <c:pt idx="16">
                  <c:v>GA</c:v>
                </c:pt>
                <c:pt idx="17">
                  <c:v>IN</c:v>
                </c:pt>
                <c:pt idx="18">
                  <c:v>MN</c:v>
                </c:pt>
                <c:pt idx="19">
                  <c:v>SD</c:v>
                </c:pt>
                <c:pt idx="20">
                  <c:v>WI</c:v>
                </c:pt>
                <c:pt idx="21">
                  <c:v>OH</c:v>
                </c:pt>
                <c:pt idx="22">
                  <c:v>PA</c:v>
                </c:pt>
                <c:pt idx="23">
                  <c:v>NC</c:v>
                </c:pt>
                <c:pt idx="24">
                  <c:v>TX</c:v>
                </c:pt>
                <c:pt idx="25">
                  <c:v>LA</c:v>
                </c:pt>
                <c:pt idx="26">
                  <c:v>WA</c:v>
                </c:pt>
                <c:pt idx="27">
                  <c:v>OR</c:v>
                </c:pt>
                <c:pt idx="28">
                  <c:v>UT</c:v>
                </c:pt>
                <c:pt idx="29">
                  <c:v>US</c:v>
                </c:pt>
                <c:pt idx="30">
                  <c:v>IL</c:v>
                </c:pt>
                <c:pt idx="31">
                  <c:v>NM</c:v>
                </c:pt>
                <c:pt idx="32">
                  <c:v>SC</c:v>
                </c:pt>
                <c:pt idx="33">
                  <c:v>ME</c:v>
                </c:pt>
                <c:pt idx="34">
                  <c:v>CO</c:v>
                </c:pt>
                <c:pt idx="35">
                  <c:v>NH</c:v>
                </c:pt>
                <c:pt idx="36">
                  <c:v>MD</c:v>
                </c:pt>
                <c:pt idx="37">
                  <c:v>VT</c:v>
                </c:pt>
                <c:pt idx="38">
                  <c:v>AK</c:v>
                </c:pt>
                <c:pt idx="39">
                  <c:v>MI</c:v>
                </c:pt>
                <c:pt idx="40">
                  <c:v>AZ</c:v>
                </c:pt>
                <c:pt idx="41">
                  <c:v>RI</c:v>
                </c:pt>
                <c:pt idx="42">
                  <c:v>CT</c:v>
                </c:pt>
                <c:pt idx="43">
                  <c:v>MA</c:v>
                </c:pt>
                <c:pt idx="44">
                  <c:v>NV</c:v>
                </c:pt>
                <c:pt idx="45">
                  <c:v>NJ</c:v>
                </c:pt>
                <c:pt idx="46">
                  <c:v>CA</c:v>
                </c:pt>
                <c:pt idx="47">
                  <c:v>DE</c:v>
                </c:pt>
                <c:pt idx="48">
                  <c:v>NY</c:v>
                </c:pt>
                <c:pt idx="49">
                  <c:v>FL</c:v>
                </c:pt>
                <c:pt idx="50">
                  <c:v>PR</c:v>
                </c:pt>
                <c:pt idx="51">
                  <c:v>HI</c:v>
                </c:pt>
                <c:pt idx="52">
                  <c:v>DC</c:v>
                </c:pt>
              </c:strCache>
            </c:strRef>
          </c:cat>
          <c:val>
            <c:numRef>
              <c:f>Sheet5!$D$3:$D$55</c:f>
              <c:numCache>
                <c:formatCode>0%</c:formatCode>
                <c:ptCount val="53"/>
                <c:pt idx="0">
                  <c:v>0.87786259541984735</c:v>
                </c:pt>
                <c:pt idx="1">
                  <c:v>0.84342688330871496</c:v>
                </c:pt>
                <c:pt idx="2">
                  <c:v>0.8214285714285714</c:v>
                </c:pt>
                <c:pt idx="3">
                  <c:v>0.81944444444444442</c:v>
                </c:pt>
                <c:pt idx="4">
                  <c:v>0.80597014925373134</c:v>
                </c:pt>
                <c:pt idx="5">
                  <c:v>0.80081300813008127</c:v>
                </c:pt>
                <c:pt idx="6">
                  <c:v>0.8</c:v>
                </c:pt>
                <c:pt idx="7">
                  <c:v>0.79718309859154934</c:v>
                </c:pt>
                <c:pt idx="8">
                  <c:v>0.79387514723203767</c:v>
                </c:pt>
                <c:pt idx="9">
                  <c:v>0.77660972404730622</c:v>
                </c:pt>
                <c:pt idx="10">
                  <c:v>0.77025232403718458</c:v>
                </c:pt>
                <c:pt idx="11">
                  <c:v>0.76875000000000004</c:v>
                </c:pt>
                <c:pt idx="12">
                  <c:v>0.76459510357815441</c:v>
                </c:pt>
                <c:pt idx="13">
                  <c:v>0.75719217491369395</c:v>
                </c:pt>
                <c:pt idx="14">
                  <c:v>0.74530271398747394</c:v>
                </c:pt>
                <c:pt idx="15">
                  <c:v>0.74183514774494552</c:v>
                </c:pt>
                <c:pt idx="16">
                  <c:v>0.73636363636363633</c:v>
                </c:pt>
                <c:pt idx="17">
                  <c:v>0.73081607795371495</c:v>
                </c:pt>
                <c:pt idx="18">
                  <c:v>0.72749391727493917</c:v>
                </c:pt>
                <c:pt idx="19">
                  <c:v>0.72180451127819545</c:v>
                </c:pt>
                <c:pt idx="20">
                  <c:v>0.71554770318021199</c:v>
                </c:pt>
                <c:pt idx="21">
                  <c:v>0.71441441441441444</c:v>
                </c:pt>
                <c:pt idx="22">
                  <c:v>0.70750000000000002</c:v>
                </c:pt>
                <c:pt idx="23">
                  <c:v>0.70703408266860046</c:v>
                </c:pt>
                <c:pt idx="24">
                  <c:v>0.70136518771331058</c:v>
                </c:pt>
                <c:pt idx="25">
                  <c:v>0.68595041322314054</c:v>
                </c:pt>
                <c:pt idx="26">
                  <c:v>0.6848591549295775</c:v>
                </c:pt>
                <c:pt idx="27">
                  <c:v>0.68008948545861303</c:v>
                </c:pt>
                <c:pt idx="28">
                  <c:v>0.67753623188405798</c:v>
                </c:pt>
                <c:pt idx="29">
                  <c:v>0.67522512253505074</c:v>
                </c:pt>
                <c:pt idx="30">
                  <c:v>0.67234468937875747</c:v>
                </c:pt>
                <c:pt idx="31">
                  <c:v>0.66778523489932884</c:v>
                </c:pt>
                <c:pt idx="32">
                  <c:v>0.66734902763561921</c:v>
                </c:pt>
                <c:pt idx="33">
                  <c:v>0.66666666666666663</c:v>
                </c:pt>
                <c:pt idx="34">
                  <c:v>0.6648351648351648</c:v>
                </c:pt>
                <c:pt idx="35">
                  <c:v>0.65789473684210531</c:v>
                </c:pt>
                <c:pt idx="36">
                  <c:v>0.64912280701754388</c:v>
                </c:pt>
                <c:pt idx="37">
                  <c:v>0.64912280701754388</c:v>
                </c:pt>
                <c:pt idx="38">
                  <c:v>0.64615384615384619</c:v>
                </c:pt>
                <c:pt idx="39">
                  <c:v>0.63759086188992731</c:v>
                </c:pt>
                <c:pt idx="40">
                  <c:v>0.63381858902575583</c:v>
                </c:pt>
                <c:pt idx="41">
                  <c:v>0.62222222222222223</c:v>
                </c:pt>
                <c:pt idx="42">
                  <c:v>0.62030075187969924</c:v>
                </c:pt>
                <c:pt idx="43">
                  <c:v>0.57843137254901966</c:v>
                </c:pt>
                <c:pt idx="44">
                  <c:v>0.57538461538461538</c:v>
                </c:pt>
                <c:pt idx="45">
                  <c:v>0.57295373665480431</c:v>
                </c:pt>
                <c:pt idx="46">
                  <c:v>0.56863979848866497</c:v>
                </c:pt>
                <c:pt idx="47">
                  <c:v>0.53968253968253965</c:v>
                </c:pt>
                <c:pt idx="48">
                  <c:v>0.53791257805530779</c:v>
                </c:pt>
                <c:pt idx="49">
                  <c:v>0.51684246342293294</c:v>
                </c:pt>
                <c:pt idx="50">
                  <c:v>0.4627831715210356</c:v>
                </c:pt>
                <c:pt idx="51">
                  <c:v>0.41489361702127658</c:v>
                </c:pt>
                <c:pt idx="52">
                  <c:v>0.2608695652173913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12-409D-BC97-E73563C34629}"/>
            </c:ext>
          </c:extLst>
        </c:ser>
        <c:ser>
          <c:idx val="4"/>
          <c:order val="1"/>
          <c:tx>
            <c:strRef>
              <c:f>Sheet5!$E$1</c:f>
              <c:strCache>
                <c:ptCount val="1"/>
                <c:pt idx="0">
                  <c:v>Outside Vehicle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Sheet5!$A$3:$A$55</c:f>
              <c:strCache>
                <c:ptCount val="53"/>
                <c:pt idx="0">
                  <c:v>ND</c:v>
                </c:pt>
                <c:pt idx="1">
                  <c:v>MS</c:v>
                </c:pt>
                <c:pt idx="2">
                  <c:v>MT</c:v>
                </c:pt>
                <c:pt idx="3">
                  <c:v>ID</c:v>
                </c:pt>
                <c:pt idx="4">
                  <c:v>WV</c:v>
                </c:pt>
                <c:pt idx="5">
                  <c:v>NE</c:v>
                </c:pt>
                <c:pt idx="6">
                  <c:v>WY</c:v>
                </c:pt>
                <c:pt idx="7">
                  <c:v>KS</c:v>
                </c:pt>
                <c:pt idx="8">
                  <c:v>AL</c:v>
                </c:pt>
                <c:pt idx="9">
                  <c:v>KY</c:v>
                </c:pt>
                <c:pt idx="10">
                  <c:v>VA</c:v>
                </c:pt>
                <c:pt idx="11">
                  <c:v>IA</c:v>
                </c:pt>
                <c:pt idx="12">
                  <c:v>AR</c:v>
                </c:pt>
                <c:pt idx="13">
                  <c:v>MO</c:v>
                </c:pt>
                <c:pt idx="14">
                  <c:v>TN</c:v>
                </c:pt>
                <c:pt idx="15">
                  <c:v>OK</c:v>
                </c:pt>
                <c:pt idx="16">
                  <c:v>GA</c:v>
                </c:pt>
                <c:pt idx="17">
                  <c:v>IN</c:v>
                </c:pt>
                <c:pt idx="18">
                  <c:v>MN</c:v>
                </c:pt>
                <c:pt idx="19">
                  <c:v>SD</c:v>
                </c:pt>
                <c:pt idx="20">
                  <c:v>WI</c:v>
                </c:pt>
                <c:pt idx="21">
                  <c:v>OH</c:v>
                </c:pt>
                <c:pt idx="22">
                  <c:v>PA</c:v>
                </c:pt>
                <c:pt idx="23">
                  <c:v>NC</c:v>
                </c:pt>
                <c:pt idx="24">
                  <c:v>TX</c:v>
                </c:pt>
                <c:pt idx="25">
                  <c:v>LA</c:v>
                </c:pt>
                <c:pt idx="26">
                  <c:v>WA</c:v>
                </c:pt>
                <c:pt idx="27">
                  <c:v>OR</c:v>
                </c:pt>
                <c:pt idx="28">
                  <c:v>UT</c:v>
                </c:pt>
                <c:pt idx="29">
                  <c:v>US</c:v>
                </c:pt>
                <c:pt idx="30">
                  <c:v>IL</c:v>
                </c:pt>
                <c:pt idx="31">
                  <c:v>NM</c:v>
                </c:pt>
                <c:pt idx="32">
                  <c:v>SC</c:v>
                </c:pt>
                <c:pt idx="33">
                  <c:v>ME</c:v>
                </c:pt>
                <c:pt idx="34">
                  <c:v>CO</c:v>
                </c:pt>
                <c:pt idx="35">
                  <c:v>NH</c:v>
                </c:pt>
                <c:pt idx="36">
                  <c:v>MD</c:v>
                </c:pt>
                <c:pt idx="37">
                  <c:v>VT</c:v>
                </c:pt>
                <c:pt idx="38">
                  <c:v>AK</c:v>
                </c:pt>
                <c:pt idx="39">
                  <c:v>MI</c:v>
                </c:pt>
                <c:pt idx="40">
                  <c:v>AZ</c:v>
                </c:pt>
                <c:pt idx="41">
                  <c:v>RI</c:v>
                </c:pt>
                <c:pt idx="42">
                  <c:v>CT</c:v>
                </c:pt>
                <c:pt idx="43">
                  <c:v>MA</c:v>
                </c:pt>
                <c:pt idx="44">
                  <c:v>NV</c:v>
                </c:pt>
                <c:pt idx="45">
                  <c:v>NJ</c:v>
                </c:pt>
                <c:pt idx="46">
                  <c:v>CA</c:v>
                </c:pt>
                <c:pt idx="47">
                  <c:v>DE</c:v>
                </c:pt>
                <c:pt idx="48">
                  <c:v>NY</c:v>
                </c:pt>
                <c:pt idx="49">
                  <c:v>FL</c:v>
                </c:pt>
                <c:pt idx="50">
                  <c:v>PR</c:v>
                </c:pt>
                <c:pt idx="51">
                  <c:v>HI</c:v>
                </c:pt>
                <c:pt idx="52">
                  <c:v>DC</c:v>
                </c:pt>
              </c:strCache>
            </c:strRef>
          </c:cat>
          <c:val>
            <c:numRef>
              <c:f>Sheet5!$F$3:$F$55</c:f>
              <c:numCache>
                <c:formatCode>0%</c:formatCode>
                <c:ptCount val="53"/>
                <c:pt idx="0">
                  <c:v>0.12213740458015267</c:v>
                </c:pt>
                <c:pt idx="1">
                  <c:v>0.15657311669128507</c:v>
                </c:pt>
                <c:pt idx="2">
                  <c:v>0.17857142857142858</c:v>
                </c:pt>
                <c:pt idx="3">
                  <c:v>0.18055555555555555</c:v>
                </c:pt>
                <c:pt idx="4">
                  <c:v>0.19402985074626866</c:v>
                </c:pt>
                <c:pt idx="5">
                  <c:v>0.1991869918699187</c:v>
                </c:pt>
                <c:pt idx="6">
                  <c:v>0.2</c:v>
                </c:pt>
                <c:pt idx="7">
                  <c:v>0.20281690140845071</c:v>
                </c:pt>
                <c:pt idx="8">
                  <c:v>0.2061248527679623</c:v>
                </c:pt>
                <c:pt idx="9">
                  <c:v>0.22339027595269381</c:v>
                </c:pt>
                <c:pt idx="10">
                  <c:v>0.2297476759628154</c:v>
                </c:pt>
                <c:pt idx="11">
                  <c:v>0.23125000000000001</c:v>
                </c:pt>
                <c:pt idx="12">
                  <c:v>0.23540489642184556</c:v>
                </c:pt>
                <c:pt idx="13">
                  <c:v>0.24280782508630611</c:v>
                </c:pt>
                <c:pt idx="14">
                  <c:v>0.25469728601252611</c:v>
                </c:pt>
                <c:pt idx="15">
                  <c:v>0.25816485225505442</c:v>
                </c:pt>
                <c:pt idx="16">
                  <c:v>0.26363636363636361</c:v>
                </c:pt>
                <c:pt idx="17">
                  <c:v>0.269183922046285</c:v>
                </c:pt>
                <c:pt idx="18">
                  <c:v>0.27250608272506083</c:v>
                </c:pt>
                <c:pt idx="19">
                  <c:v>0.2781954887218045</c:v>
                </c:pt>
                <c:pt idx="20">
                  <c:v>0.28445229681978801</c:v>
                </c:pt>
                <c:pt idx="21">
                  <c:v>0.28558558558558561</c:v>
                </c:pt>
                <c:pt idx="22">
                  <c:v>0.29249999999999998</c:v>
                </c:pt>
                <c:pt idx="23">
                  <c:v>0.29296591733139954</c:v>
                </c:pt>
                <c:pt idx="24">
                  <c:v>0.29863481228668942</c:v>
                </c:pt>
                <c:pt idx="25">
                  <c:v>0.31404958677685951</c:v>
                </c:pt>
                <c:pt idx="26">
                  <c:v>0.31514084507042256</c:v>
                </c:pt>
                <c:pt idx="27">
                  <c:v>0.31991051454138703</c:v>
                </c:pt>
                <c:pt idx="28">
                  <c:v>0.32246376811594202</c:v>
                </c:pt>
                <c:pt idx="29">
                  <c:v>0.32477487746494926</c:v>
                </c:pt>
                <c:pt idx="30">
                  <c:v>0.32765531062124248</c:v>
                </c:pt>
                <c:pt idx="31">
                  <c:v>0.33221476510067116</c:v>
                </c:pt>
                <c:pt idx="32">
                  <c:v>0.33265097236438074</c:v>
                </c:pt>
                <c:pt idx="33">
                  <c:v>0.33333333333333331</c:v>
                </c:pt>
                <c:pt idx="34">
                  <c:v>0.33516483516483514</c:v>
                </c:pt>
                <c:pt idx="35">
                  <c:v>0.34210526315789475</c:v>
                </c:pt>
                <c:pt idx="36">
                  <c:v>0.35087719298245612</c:v>
                </c:pt>
                <c:pt idx="37">
                  <c:v>0.35087719298245612</c:v>
                </c:pt>
                <c:pt idx="38">
                  <c:v>0.35384615384615387</c:v>
                </c:pt>
                <c:pt idx="39">
                  <c:v>0.36240913811007269</c:v>
                </c:pt>
                <c:pt idx="40">
                  <c:v>0.36618141097424411</c:v>
                </c:pt>
                <c:pt idx="41">
                  <c:v>0.37777777777777777</c:v>
                </c:pt>
                <c:pt idx="42">
                  <c:v>0.37969924812030076</c:v>
                </c:pt>
                <c:pt idx="43">
                  <c:v>0.42156862745098039</c:v>
                </c:pt>
                <c:pt idx="44">
                  <c:v>0.42461538461538462</c:v>
                </c:pt>
                <c:pt idx="45">
                  <c:v>0.42704626334519574</c:v>
                </c:pt>
                <c:pt idx="46">
                  <c:v>0.43136020151133503</c:v>
                </c:pt>
                <c:pt idx="47">
                  <c:v>0.46031746031746029</c:v>
                </c:pt>
                <c:pt idx="48">
                  <c:v>0.46208742194469221</c:v>
                </c:pt>
                <c:pt idx="49">
                  <c:v>0.483157536577067</c:v>
                </c:pt>
                <c:pt idx="50">
                  <c:v>0.53721682847896435</c:v>
                </c:pt>
                <c:pt idx="51">
                  <c:v>0.58510638297872342</c:v>
                </c:pt>
                <c:pt idx="52">
                  <c:v>0.73913043478260865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12-409D-BC97-E73563C34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61472"/>
        <c:axId val="149163392"/>
      </c:lineChart>
      <c:catAx>
        <c:axId val="14916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49163392"/>
        <c:crosses val="autoZero"/>
        <c:auto val="1"/>
        <c:lblAlgn val="ctr"/>
        <c:lblOffset val="100"/>
        <c:tickLblSkip val="1"/>
        <c:noMultiLvlLbl val="0"/>
      </c:catAx>
      <c:valAx>
        <c:axId val="149163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4916147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5501159230096235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Observed Fatalities</c:v>
          </c:tx>
          <c:spPr>
            <a:ln w="25400"/>
          </c:spPr>
          <c:marker>
            <c:symbol val="none"/>
          </c:marker>
          <c:xVal>
            <c:numRef>
              <c:f>'[Chart in Microsoft PowerPoint]1.0VMT_newUnemp'!$A$3:$A$26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xVal>
          <c:yVal>
            <c:numRef>
              <c:f>'[Chart in Microsoft PowerPoint]1.0VMT_newUnemp'!$D$3:$D$17</c:f>
              <c:numCache>
                <c:formatCode>General</c:formatCode>
                <c:ptCount val="15"/>
                <c:pt idx="0">
                  <c:v>3823</c:v>
                </c:pt>
                <c:pt idx="1">
                  <c:v>3821</c:v>
                </c:pt>
                <c:pt idx="2">
                  <c:v>3699</c:v>
                </c:pt>
                <c:pt idx="3">
                  <c:v>3536</c:v>
                </c:pt>
                <c:pt idx="4">
                  <c:v>3531</c:v>
                </c:pt>
                <c:pt idx="5">
                  <c:v>3466</c:v>
                </c:pt>
                <c:pt idx="6">
                  <c:v>3476</c:v>
                </c:pt>
                <c:pt idx="7">
                  <c:v>3104</c:v>
                </c:pt>
                <c:pt idx="8">
                  <c:v>3023</c:v>
                </c:pt>
                <c:pt idx="9">
                  <c:v>3054</c:v>
                </c:pt>
                <c:pt idx="10">
                  <c:v>3408</c:v>
                </c:pt>
                <c:pt idx="11">
                  <c:v>3382</c:v>
                </c:pt>
                <c:pt idx="12">
                  <c:v>3538</c:v>
                </c:pt>
                <c:pt idx="13">
                  <c:v>3516</c:v>
                </c:pt>
                <c:pt idx="14">
                  <c:v>3774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43E-41AD-B12C-DF24134E91BE}"/>
            </c:ext>
          </c:extLst>
        </c:ser>
        <c:ser>
          <c:idx val="1"/>
          <c:order val="1"/>
          <c:tx>
            <c:v>Predicted Fatalities</c:v>
          </c:tx>
          <c:spPr>
            <a:ln w="25400"/>
          </c:spPr>
          <c:marker>
            <c:symbol val="none"/>
          </c:marker>
          <c:xVal>
            <c:numRef>
              <c:f>'[Chart in Microsoft PowerPoint]1.0VMT_newUnemp'!$A$3:$A$26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xVal>
          <c:yVal>
            <c:numRef>
              <c:f>'[Chart in Microsoft PowerPoint]1.0VMT_newUnemp'!$Z$3:$Z$26</c:f>
              <c:numCache>
                <c:formatCode>General</c:formatCode>
                <c:ptCount val="24"/>
                <c:pt idx="0">
                  <c:v>3874.6880611833612</c:v>
                </c:pt>
                <c:pt idx="1">
                  <c:v>3702.4786993953253</c:v>
                </c:pt>
                <c:pt idx="2">
                  <c:v>3700.6950528989432</c:v>
                </c:pt>
                <c:pt idx="3">
                  <c:v>3613.0730020985429</c:v>
                </c:pt>
                <c:pt idx="4">
                  <c:v>3617.3541791969083</c:v>
                </c:pt>
                <c:pt idx="5">
                  <c:v>3643.4426392232417</c:v>
                </c:pt>
                <c:pt idx="6">
                  <c:v>3398.8747221893518</c:v>
                </c:pt>
                <c:pt idx="7">
                  <c:v>3103.7078235354074</c:v>
                </c:pt>
                <c:pt idx="8">
                  <c:v>2995.7843306917052</c:v>
                </c:pt>
                <c:pt idx="9">
                  <c:v>3049.6907110067541</c:v>
                </c:pt>
                <c:pt idx="10">
                  <c:v>3189.6534591397967</c:v>
                </c:pt>
                <c:pt idx="11">
                  <c:v>3247.160365921111</c:v>
                </c:pt>
                <c:pt idx="12">
                  <c:v>3469.2519962469146</c:v>
                </c:pt>
                <c:pt idx="13">
                  <c:v>3782.803346680435</c:v>
                </c:pt>
                <c:pt idx="14">
                  <c:v>3982.9733178278857</c:v>
                </c:pt>
                <c:pt idx="15">
                  <c:v>4056.3543266084289</c:v>
                </c:pt>
                <c:pt idx="16">
                  <c:v>4131.3661844112121</c:v>
                </c:pt>
                <c:pt idx="17">
                  <c:v>4208.0617792215726</c:v>
                </c:pt>
                <c:pt idx="18">
                  <c:v>4286.4088626896792</c:v>
                </c:pt>
                <c:pt idx="19">
                  <c:v>4366.4630009371285</c:v>
                </c:pt>
                <c:pt idx="20">
                  <c:v>4437.3172992243135</c:v>
                </c:pt>
                <c:pt idx="21">
                  <c:v>4520.6926085463137</c:v>
                </c:pt>
                <c:pt idx="22">
                  <c:v>4605.836722003567</c:v>
                </c:pt>
                <c:pt idx="23">
                  <c:v>4692.7380212623848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43E-41AD-B12C-DF24134E9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63328"/>
        <c:axId val="149365120"/>
      </c:scatterChart>
      <c:valAx>
        <c:axId val="149363328"/>
        <c:scaling>
          <c:orientation val="minMax"/>
          <c:max val="2016"/>
          <c:min val="2001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 rot="-5400000" vert="horz"/>
          <a:lstStyle/>
          <a:p>
            <a:pPr>
              <a:defRPr>
                <a:ln>
                  <a:solidFill>
                    <a:sysClr val="window" lastClr="FFFFFF"/>
                  </a:solidFill>
                </a:ln>
              </a:defRPr>
            </a:pPr>
            <a:endParaRPr lang="en-US"/>
          </a:p>
        </c:txPr>
        <c:crossAx val="149365120"/>
        <c:crosses val="autoZero"/>
        <c:crossBetween val="midCat"/>
        <c:majorUnit val="1"/>
      </c:valAx>
      <c:valAx>
        <c:axId val="149365120"/>
        <c:scaling>
          <c:orientation val="minMax"/>
          <c:max val="4700"/>
          <c:min val="25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rgbClr val="1F497D"/>
          </a:solidFill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</a:defRPr>
            </a:pPr>
            <a:endParaRPr lang="en-US"/>
          </a:p>
        </c:txPr>
        <c:crossAx val="149363328"/>
        <c:crosses val="autoZero"/>
        <c:crossBetween val="midCat"/>
      </c:valAx>
      <c:spPr>
        <a:solidFill>
          <a:srgbClr val="1F497D"/>
        </a:solidFill>
      </c:spPr>
    </c:plotArea>
    <c:legend>
      <c:legendPos val="r"/>
      <c:layout>
        <c:manualLayout>
          <c:xMode val="edge"/>
          <c:yMode val="edge"/>
          <c:x val="0.20120224555263924"/>
          <c:y val="6.8501001886228444E-2"/>
          <c:w val="0.25286405171575776"/>
          <c:h val="0.18833693514507302"/>
        </c:manualLayout>
      </c:layout>
      <c:overlay val="0"/>
      <c:spPr>
        <a:ln>
          <a:solidFill>
            <a:sysClr val="window" lastClr="FFFFFF"/>
          </a:solidFill>
        </a:ln>
      </c:spPr>
      <c:txPr>
        <a:bodyPr/>
        <a:lstStyle/>
        <a:p>
          <a:pPr>
            <a:defRPr sz="1400" baseline="0">
              <a:ln>
                <a:solidFill>
                  <a:schemeClr val="bg1"/>
                </a:solidFill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5501159230096235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Observed Fatalities</c:v>
          </c:tx>
          <c:spPr>
            <a:ln w="25400"/>
          </c:spPr>
          <c:marker>
            <c:symbol val="none"/>
          </c:marker>
          <c:xVal>
            <c:numRef>
              <c:f>'[Chart in Microsoft PowerPoint]1.0VMT_newUnemp'!$A$3:$A$26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xVal>
          <c:yVal>
            <c:numRef>
              <c:f>'[Chart in Microsoft PowerPoint]1.0VMT_newUnemp'!$D$3:$D$17</c:f>
              <c:numCache>
                <c:formatCode>General</c:formatCode>
                <c:ptCount val="15"/>
                <c:pt idx="0">
                  <c:v>3823</c:v>
                </c:pt>
                <c:pt idx="1">
                  <c:v>3821</c:v>
                </c:pt>
                <c:pt idx="2">
                  <c:v>3699</c:v>
                </c:pt>
                <c:pt idx="3">
                  <c:v>3536</c:v>
                </c:pt>
                <c:pt idx="4">
                  <c:v>3531</c:v>
                </c:pt>
                <c:pt idx="5">
                  <c:v>3466</c:v>
                </c:pt>
                <c:pt idx="6">
                  <c:v>3476</c:v>
                </c:pt>
                <c:pt idx="7">
                  <c:v>3104</c:v>
                </c:pt>
                <c:pt idx="8">
                  <c:v>3023</c:v>
                </c:pt>
                <c:pt idx="9">
                  <c:v>3054</c:v>
                </c:pt>
                <c:pt idx="10">
                  <c:v>3408</c:v>
                </c:pt>
                <c:pt idx="11">
                  <c:v>3382</c:v>
                </c:pt>
                <c:pt idx="12">
                  <c:v>3538</c:v>
                </c:pt>
                <c:pt idx="13">
                  <c:v>3516</c:v>
                </c:pt>
                <c:pt idx="14">
                  <c:v>3774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43E-41AD-B12C-DF24134E91BE}"/>
            </c:ext>
          </c:extLst>
        </c:ser>
        <c:ser>
          <c:idx val="1"/>
          <c:order val="1"/>
          <c:tx>
            <c:v>Predicted Fatalities</c:v>
          </c:tx>
          <c:spPr>
            <a:ln w="25400"/>
          </c:spPr>
          <c:marker>
            <c:symbol val="none"/>
          </c:marker>
          <c:xVal>
            <c:numRef>
              <c:f>'[Chart in Microsoft PowerPoint]1.0VMT_newUnemp'!$A$3:$A$26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xVal>
          <c:yVal>
            <c:numRef>
              <c:f>'[Chart in Microsoft PowerPoint]1.0VMT_newUnemp'!$Z$3:$Z$26</c:f>
              <c:numCache>
                <c:formatCode>General</c:formatCode>
                <c:ptCount val="24"/>
                <c:pt idx="0">
                  <c:v>3874.6880611833612</c:v>
                </c:pt>
                <c:pt idx="1">
                  <c:v>3702.4786993953253</c:v>
                </c:pt>
                <c:pt idx="2">
                  <c:v>3700.6950528989432</c:v>
                </c:pt>
                <c:pt idx="3">
                  <c:v>3613.0730020985429</c:v>
                </c:pt>
                <c:pt idx="4">
                  <c:v>3617.3541791969083</c:v>
                </c:pt>
                <c:pt idx="5">
                  <c:v>3643.4426392232417</c:v>
                </c:pt>
                <c:pt idx="6">
                  <c:v>3398.8747221893518</c:v>
                </c:pt>
                <c:pt idx="7">
                  <c:v>3103.7078235354074</c:v>
                </c:pt>
                <c:pt idx="8">
                  <c:v>2995.7843306917052</c:v>
                </c:pt>
                <c:pt idx="9">
                  <c:v>3049.6907110067541</c:v>
                </c:pt>
                <c:pt idx="10">
                  <c:v>3189.6534591397967</c:v>
                </c:pt>
                <c:pt idx="11">
                  <c:v>3247.160365921111</c:v>
                </c:pt>
                <c:pt idx="12">
                  <c:v>3469.2519962469146</c:v>
                </c:pt>
                <c:pt idx="13">
                  <c:v>3782.803346680435</c:v>
                </c:pt>
                <c:pt idx="14">
                  <c:v>3982.9733178278857</c:v>
                </c:pt>
                <c:pt idx="15">
                  <c:v>4056.3543266084289</c:v>
                </c:pt>
                <c:pt idx="16">
                  <c:v>4131.3661844112121</c:v>
                </c:pt>
                <c:pt idx="17">
                  <c:v>4208.0617792215726</c:v>
                </c:pt>
                <c:pt idx="18">
                  <c:v>4286.4088626896792</c:v>
                </c:pt>
                <c:pt idx="19">
                  <c:v>4366.4630009371285</c:v>
                </c:pt>
                <c:pt idx="20">
                  <c:v>4437.3172992243135</c:v>
                </c:pt>
                <c:pt idx="21">
                  <c:v>4520.6926085463137</c:v>
                </c:pt>
                <c:pt idx="22">
                  <c:v>4605.836722003567</c:v>
                </c:pt>
                <c:pt idx="23">
                  <c:v>4692.7380212623848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43E-41AD-B12C-DF24134E9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87520"/>
        <c:axId val="149389312"/>
      </c:scatterChart>
      <c:valAx>
        <c:axId val="149387520"/>
        <c:scaling>
          <c:orientation val="minMax"/>
          <c:max val="2025"/>
          <c:min val="2001"/>
        </c:scaling>
        <c:delete val="0"/>
        <c:axPos val="b"/>
        <c:majorGridlines>
          <c:spPr>
            <a:ln>
              <a:solidFill>
                <a:srgbClr val="1F497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n>
                  <a:solidFill>
                    <a:sysClr val="window" lastClr="FFFFFF"/>
                  </a:solidFill>
                </a:ln>
              </a:defRPr>
            </a:pPr>
            <a:endParaRPr lang="en-US"/>
          </a:p>
        </c:txPr>
        <c:crossAx val="149389312"/>
        <c:crosses val="autoZero"/>
        <c:crossBetween val="midCat"/>
        <c:majorUnit val="1"/>
      </c:valAx>
      <c:valAx>
        <c:axId val="149389312"/>
        <c:scaling>
          <c:orientation val="minMax"/>
          <c:max val="5000"/>
          <c:min val="25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</a:defRPr>
            </a:pPr>
            <a:endParaRPr lang="en-US"/>
          </a:p>
        </c:txPr>
        <c:crossAx val="1493875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965900324537139"/>
          <c:y val="0.180742329204227"/>
          <c:w val="0.22508627393797997"/>
          <c:h val="0.12941016258940916"/>
        </c:manualLayout>
      </c:layout>
      <c:overlay val="0"/>
      <c:txPr>
        <a:bodyPr/>
        <a:lstStyle/>
        <a:p>
          <a:pPr>
            <a:defRPr sz="1400" baseline="0">
              <a:ln>
                <a:solidFill>
                  <a:sysClr val="window" lastClr="FFFFFF"/>
                </a:solidFill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'1.0VMT'!$L$241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'1.0VMT'!$G$242:$J$250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xVal>
          <c:yVal>
            <c:numRef>
              <c:f>'1.0VMT'!$L$242:$L$250</c:f>
              <c:numCache>
                <c:formatCode>General</c:formatCode>
                <c:ptCount val="9"/>
                <c:pt idx="0">
                  <c:v>287</c:v>
                </c:pt>
                <c:pt idx="1">
                  <c:v>292</c:v>
                </c:pt>
                <c:pt idx="2">
                  <c:v>298</c:v>
                </c:pt>
                <c:pt idx="3">
                  <c:v>303</c:v>
                </c:pt>
                <c:pt idx="4">
                  <c:v>308</c:v>
                </c:pt>
                <c:pt idx="5">
                  <c:v>314</c:v>
                </c:pt>
                <c:pt idx="6">
                  <c:v>320</c:v>
                </c:pt>
                <c:pt idx="7">
                  <c:v>326</c:v>
                </c:pt>
                <c:pt idx="8">
                  <c:v>332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A8-45CD-B998-6E3F14B15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04288"/>
        <c:axId val="161542912"/>
      </c:scatterChart>
      <c:valAx>
        <c:axId val="149404288"/>
        <c:scaling>
          <c:orientation val="minMax"/>
          <c:max val="202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42912"/>
        <c:crosses val="autoZero"/>
        <c:crossBetween val="midCat"/>
      </c:valAx>
      <c:valAx>
        <c:axId val="1615429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04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'different calc'!$L$41:$L$54</cx:f>
        <cx:lvl ptCount="14">
          <cx:pt idx="0">Penetration of 
post-1991 model cars</cx:pt>
          <cx:pt idx="1">Safety spending per mile</cx:pt>
          <cx:pt idx="2">Capital spending per mile</cx:pt>
          <cx:pt idx="3">Total VMT</cx:pt>
          <cx:pt idx="4">Rural % of VMT</cx:pt>
          <cx:pt idx="5">Pump price</cx:pt>
          <cx:pt idx="6">GDP/capita</cx:pt>
          <cx:pt idx="7">Median income</cx:pt>
          <cx:pt idx="8">Youth unempl.</cx:pt>
          <cx:pt idx="9">Belt use rate</cx:pt>
          <cx:pt idx="10">DUI law rating</cx:pt>
          <cx:pt idx="11">Motorcycle helmet law
 rating</cx:pt>
          <cx:pt idx="12">Beer consump. per capita</cx:pt>
          <cx:pt idx="13">Wine consump. per capita</cx:pt>
        </cx:lvl>
      </cx:strDim>
      <cx:numDim type="val">
        <cx:f>'different calc'!$N$41:$N$54</cx:f>
        <cx:lvl ptCount="14" formatCode="0.0%">
          <cx:pt idx="0">0.00076751616166292891</cx:pt>
          <cx:pt idx="1">0.00085199441081740268</cx:pt>
          <cx:pt idx="2">-0.00080869735228095152</cx:pt>
          <cx:pt idx="3">-0.012256212345853945</cx:pt>
          <cx:pt idx="4">-0.00054765558816161075</cx:pt>
          <cx:pt idx="5">-0.00066998946198359999</cx:pt>
          <cx:pt idx="6">-0.011533752467720149</cx:pt>
          <cx:pt idx="7">-0.022419136217079916</cx:pt>
          <cx:pt idx="8">-0.06081839911139808</cx:pt>
          <cx:pt idx="9">-0.0013713633872936004</cx:pt>
          <cx:pt idx="10">-0.0065610281297315831</cx:pt>
          <cx:pt idx="11">1.6176845005766438e-06</cx:pt>
          <cx:pt idx="12">-0.0074380498973165565</cx:pt>
          <cx:pt idx="13">-0.00094836542677800839</cx:pt>
        </cx:lvl>
      </cx:numDim>
    </cx:data>
  </cx:chartData>
  <cx:chart>
    <cx:plotArea>
      <cx:plotAreaRegion>
        <cx:series layoutId="waterfall" uniqueId="{A54E5ECB-68E1-4E90-B542-1A51C1A3236C}">
          <cx:tx>
            <cx:txData>
              <cx:f>'different calc'!$N$40</cx:f>
              <cx:v>Effect on traffic fatalities</cx:v>
            </cx:txData>
          </cx:tx>
          <cx:spPr>
            <a:solidFill>
              <a:srgbClr val="E20404"/>
            </a:solidFill>
            <a:ln>
              <a:solidFill>
                <a:schemeClr val="tx1"/>
              </a:solidFill>
            </a:ln>
          </cx:spPr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/>
                  </a:defRPr>
                </a:pPr>
                <a:endParaRPr lang="en-US" sz="1400">
                  <a:solidFill>
                    <a:sysClr val="windowText" lastClr="000000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Calibri" panose="020F0502020204030204"/>
              </a:defRPr>
            </a:pPr>
            <a:endParaRPr lang="en-US" sz="1600">
              <a:solidFill>
                <a:sysClr val="windowText" lastClr="000000"/>
              </a:solidFill>
            </a:endParaRPr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Calibri" panose="020F0502020204030204"/>
              </a:defRPr>
            </a:pPr>
            <a:endParaRPr lang="en-US" sz="1600">
              <a:solidFill>
                <a:sysClr val="windowText" lastClr="000000"/>
              </a:solidFill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0.50674</cdr:x>
      <cdr:y>0.21282</cdr:y>
    </cdr:from>
    <cdr:to>
      <cdr:x>0.57364</cdr:x>
      <cdr:y>0.69025</cdr:y>
    </cdr:to>
    <cdr:sp macro="" textlink="">
      <cdr:nvSpPr>
        <cdr:cNvPr id="2" name="Left Brace 1"/>
        <cdr:cNvSpPr/>
      </cdr:nvSpPr>
      <cdr:spPr>
        <a:xfrm xmlns:a="http://schemas.openxmlformats.org/drawingml/2006/main" rot="19088291">
          <a:off x="4077604" y="1000495"/>
          <a:ext cx="538302" cy="2244448"/>
        </a:xfrm>
        <a:prstGeom xmlns:a="http://schemas.openxmlformats.org/drawingml/2006/main" prst="leftBrace">
          <a:avLst>
            <a:gd name="adj1" fmla="val 53610"/>
            <a:gd name="adj2" fmla="val 43505"/>
          </a:avLst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0.31553</cdr:x>
      <cdr:y>0.48256</cdr:y>
    </cdr:from>
    <cdr:to>
      <cdr:x>0.51262</cdr:x>
      <cdr:y>0.64358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8981" y="2268559"/>
          <a:ext cx="1585964" cy="756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21% decline </a:t>
          </a:r>
          <a:r>
            <a:rPr lang="en-US" sz="1800" dirty="0"/>
            <a:t>2007 to 2011</a:t>
          </a:r>
        </a:p>
      </cdr:txBody>
    </cdr:sp>
  </cdr:relSizeAnchor>
  <cdr:relSizeAnchor xmlns:cdr="http://schemas.openxmlformats.org/drawingml/2006/chartDrawing">
    <cdr:from>
      <cdr:x>0.84541</cdr:x>
      <cdr:y>0.70617</cdr:y>
    </cdr:from>
    <cdr:to>
      <cdr:x>1</cdr:x>
      <cdr:y>0.8263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67500" y="3798716"/>
          <a:ext cx="1219200" cy="64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0.71825</cdr:x>
      <cdr:y>0.04862</cdr:y>
    </cdr:from>
    <cdr:to>
      <cdr:x>0.97465</cdr:x>
      <cdr:y>0.20047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86399" y="185259"/>
          <a:ext cx="1958565" cy="578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FF0000"/>
              </a:solidFill>
            </a:rPr>
            <a:t>Estimated 7% </a:t>
          </a:r>
          <a:r>
            <a:rPr lang="en-US" sz="1800" b="1" dirty="0">
              <a:solidFill>
                <a:srgbClr val="FF0000"/>
              </a:solidFill>
            </a:rPr>
            <a:t>increase for </a:t>
          </a:r>
          <a:r>
            <a:rPr lang="en-US" sz="1800" b="1" dirty="0" smtClean="0">
              <a:solidFill>
                <a:srgbClr val="FF0000"/>
              </a:solidFill>
            </a:rPr>
            <a:t>2016.</a:t>
          </a:r>
          <a:endParaRPr lang="en-US" sz="18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0.12122</cdr:x>
      <cdr:y>0.12714</cdr:y>
    </cdr:from>
    <cdr:to>
      <cdr:x>0.17555</cdr:x>
      <cdr:y>0.17825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7259" y="689037"/>
          <a:ext cx="482821" cy="2770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3.35</a:t>
          </a:r>
        </a:p>
      </cdr:txBody>
    </cdr:sp>
  </cdr:relSizeAnchor>
  <cdr:relSizeAnchor xmlns:cdr="http://schemas.openxmlformats.org/drawingml/2006/chartDrawing">
    <cdr:from>
      <cdr:x>0.83601</cdr:x>
      <cdr:y>0.67985</cdr:y>
    </cdr:from>
    <cdr:to>
      <cdr:x>0.89034</cdr:x>
      <cdr:y>0.73096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29501" y="3684614"/>
          <a:ext cx="482824" cy="2769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1.13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0.17366</cdr:x>
      <cdr:y>0.34985</cdr:y>
    </cdr:from>
    <cdr:to>
      <cdr:x>0.89326</cdr:x>
      <cdr:y>0.45833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8214" y="1894476"/>
          <a:ext cx="6332339" cy="587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u="sng" dirty="0"/>
            <a:t>Inside Vehicle:</a:t>
          </a:r>
          <a:r>
            <a:rPr lang="en-US" sz="1200" b="1" dirty="0"/>
            <a:t> Occupants of cars, light trucks, large trucks, buses and other vehicles</a:t>
          </a:r>
        </a:p>
        <a:p xmlns:a="http://schemas.openxmlformats.org/drawingml/2006/main">
          <a:r>
            <a:rPr lang="en-US" sz="1200" b="1" u="sng" dirty="0"/>
            <a:t>Outside Vehicle</a:t>
          </a:r>
          <a:r>
            <a:rPr lang="en-US" sz="1200" b="1" dirty="0"/>
            <a:t>: Motorcyclists, Pedestrians, bicyclists</a:t>
          </a:r>
          <a:r>
            <a:rPr lang="en-US" sz="1200" b="1" baseline="0" dirty="0"/>
            <a:t> and other non-occupants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0.0815</cdr:x>
      <cdr:y>0.4266</cdr:y>
    </cdr:from>
    <cdr:to>
      <cdr:x>0.8011</cdr:x>
      <cdr:y>0.51847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286" y="2320252"/>
          <a:ext cx="6306703" cy="499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u="sng" dirty="0"/>
            <a:t>Inside Vehicle:</a:t>
          </a:r>
          <a:r>
            <a:rPr lang="en-US" sz="1200" b="1" dirty="0"/>
            <a:t> Occupants of cars, light trucks, large trucks, buses and other vehicles</a:t>
          </a:r>
        </a:p>
        <a:p xmlns:a="http://schemas.openxmlformats.org/drawingml/2006/main">
          <a:r>
            <a:rPr lang="en-US" sz="1200" b="1" u="sng" dirty="0"/>
            <a:t>Outside Vehicle</a:t>
          </a:r>
          <a:r>
            <a:rPr lang="en-US" sz="1200" b="1" dirty="0"/>
            <a:t>: Motorcyclists, Pedestrians, bicyclists</a:t>
          </a:r>
          <a:r>
            <a:rPr lang="en-US" sz="1200" b="1" baseline="0" dirty="0"/>
            <a:t> and other non-occupants</a:t>
          </a:r>
          <a:endParaRPr lang="en-US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0.75017</cdr:x>
      <cdr:y>0</cdr:y>
    </cdr:from>
    <cdr:to>
      <cdr:x>0.91554</cdr:x>
      <cdr:y>0.10806</cdr:y>
    </cdr:to>
    <cdr:sp macro="" textlink="">
      <cdr:nvSpPr>
        <cdr:cNvPr id="2" name="Left-Right Arrow 1"/>
        <cdr:cNvSpPr/>
      </cdr:nvSpPr>
      <cdr:spPr>
        <a:xfrm xmlns:a="http://schemas.openxmlformats.org/drawingml/2006/main">
          <a:off x="6173587" y="-1600200"/>
          <a:ext cx="1360967" cy="489098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rPr>
            <a:t>Risk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rgbClr val="1F497D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0.33917</cdr:x>
      <cdr:y>0.10711</cdr:y>
    </cdr:from>
    <cdr:to>
      <cdr:x>0.34033</cdr:x>
      <cdr:y>0.21418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3019024" y="555000"/>
          <a:ext cx="10275" cy="55480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0.35435</cdr:x>
      <cdr:y>0.11851</cdr:y>
    </cdr:from>
    <cdr:to>
      <cdr:x>0.5799</cdr:x>
      <cdr:y>0.21355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5582" y="460554"/>
          <a:ext cx="15057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800" dirty="0" smtClean="0">
              <a:solidFill>
                <a:schemeClr val="tx1"/>
              </a:solidFill>
            </a:rPr>
            <a:t>∆  = 532</a:t>
          </a:r>
        </a:p>
      </cdr:txBody>
    </cdr:sp>
  </cdr:relSizeAnchor>
  <cdr:relSizeAnchor xmlns:cdr="http://schemas.openxmlformats.org/drawingml/2006/chartDrawing">
    <cdr:from>
      <cdr:x>0.57196</cdr:x>
      <cdr:y>0.10294</cdr:y>
    </cdr:from>
    <cdr:to>
      <cdr:x>0.99081</cdr:x>
      <cdr:y>0.36429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8311" y="400045"/>
          <a:ext cx="2796206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TxTSTF Program:</a:t>
          </a:r>
        </a:p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$3 Billion extra over 5 years</a:t>
          </a:r>
        </a:p>
      </cdr:txBody>
    </cdr:sp>
  </cdr:relSizeAnchor>
  <cdr:relSizeAnchor xmlns:cdr="http://schemas.openxmlformats.org/drawingml/2006/chartDrawing">
    <cdr:from>
      <cdr:x>0.37979</cdr:x>
      <cdr:y>0.66268</cdr:y>
    </cdr:from>
    <cdr:to>
      <cdr:x>0.79392</cdr:x>
      <cdr:y>0.76564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5403" y="2575321"/>
          <a:ext cx="276466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Road To Zero by 2050</a:t>
          </a:r>
        </a:p>
      </cdr:txBody>
    </cdr:sp>
  </cdr:relSizeAnchor>
  <cdr:relSizeAnchor xmlns:cdr="http://schemas.openxmlformats.org/drawingml/2006/chartDrawing">
    <cdr:from>
      <cdr:x>0.13537</cdr:x>
      <cdr:y>0.30882</cdr:y>
    </cdr:from>
    <cdr:to>
      <cdr:x>0.29802</cdr:x>
      <cdr:y>0.48702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04914" y="1600200"/>
          <a:ext cx="144780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≈ 3300</a:t>
          </a:r>
        </a:p>
        <a:p xmlns:a="http://schemas.openxmlformats.org/drawingml/2006/main">
          <a:endParaRPr lang="en-US" sz="1800" dirty="0" smtClean="0">
            <a:solidFill>
              <a:schemeClr val="tx1"/>
            </a:solidFill>
          </a:endParaRPr>
        </a:p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∆  ≈ 940</a:t>
          </a:r>
        </a:p>
      </cdr:txBody>
    </cdr:sp>
  </cdr:relSizeAnchor>
  <cdr:relSizeAnchor xmlns:cdr="http://schemas.openxmlformats.org/drawingml/2006/chartDrawing">
    <cdr:from>
      <cdr:x>0.21241</cdr:x>
      <cdr:y>0.27941</cdr:y>
    </cdr:from>
    <cdr:to>
      <cdr:x>0.2381</cdr:x>
      <cdr:y>0.32353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1890714" y="1447800"/>
          <a:ext cx="22860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0.59863</cdr:x>
      <cdr:y>0.12299</cdr:y>
    </cdr:from>
    <cdr:to>
      <cdr:x>0.79627</cdr:x>
      <cdr:y>0.19069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1509" y="707161"/>
          <a:ext cx="1258432" cy="38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00B050"/>
              </a:solidFill>
            </a:rPr>
            <a:t>Total</a:t>
          </a:r>
          <a:endParaRPr lang="en-US" sz="24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0.59381</cdr:x>
      <cdr:y>0.34596</cdr:y>
    </cdr:from>
    <cdr:to>
      <cdr:x>0.79145</cdr:x>
      <cdr:y>0.41366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80827" y="1989232"/>
          <a:ext cx="1258432" cy="38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solidFill>
                <a:srgbClr val="FFFF00"/>
              </a:solidFill>
            </a:rPr>
            <a:t>Urban</a:t>
          </a:r>
          <a:endParaRPr lang="en-US" sz="24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0.60092</cdr:x>
      <cdr:y>0.59158</cdr:y>
    </cdr:from>
    <cdr:to>
      <cdr:x>0.79856</cdr:x>
      <cdr:y>0.65929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26095" y="3401573"/>
          <a:ext cx="1258432" cy="38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solidFill>
                <a:schemeClr val="bg2">
                  <a:lumMod val="20000"/>
                  <a:lumOff val="80000"/>
                </a:schemeClr>
              </a:solidFill>
            </a:rPr>
            <a:t>Rural</a:t>
          </a:r>
          <a:endParaRPr lang="en-US" sz="2400" dirty="0">
            <a:solidFill>
              <a:schemeClr val="bg2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0.42664</cdr:x>
      <cdr:y>0.26691</cdr:y>
    </cdr:from>
    <cdr:to>
      <cdr:x>0.55366</cdr:x>
      <cdr:y>0.30909</cdr:y>
    </cdr:to>
    <cdr:sp macro="" textlink="">
      <cdr:nvSpPr>
        <cdr:cNvPr id="5" name="Right Arrow 4"/>
        <cdr:cNvSpPr/>
      </cdr:nvSpPr>
      <cdr:spPr>
        <a:xfrm xmlns:a="http://schemas.openxmlformats.org/drawingml/2006/main" rot="1063838">
          <a:off x="2716423" y="1534729"/>
          <a:ext cx="808776" cy="24253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0.44789</cdr:x>
      <cdr:y>0.63299</cdr:y>
    </cdr:from>
    <cdr:to>
      <cdr:x>0.55506</cdr:x>
      <cdr:y>0.67577</cdr:y>
    </cdr:to>
    <cdr:sp macro="" textlink="">
      <cdr:nvSpPr>
        <cdr:cNvPr id="6" name="Right Arrow 5"/>
        <cdr:cNvSpPr/>
      </cdr:nvSpPr>
      <cdr:spPr>
        <a:xfrm xmlns:a="http://schemas.openxmlformats.org/drawingml/2006/main" rot="2054003">
          <a:off x="2851779" y="3639634"/>
          <a:ext cx="682353" cy="24602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>
            <a:lumMod val="20000"/>
            <a:lumOff val="80000"/>
          </a:schemeClr>
        </a:solidFill>
        <a:ln xmlns:a="http://schemas.openxmlformats.org/drawingml/2006/main">
          <a:solidFill>
            <a:schemeClr val="bg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0.44618</cdr:x>
      <cdr:y>0.48012</cdr:y>
    </cdr:from>
    <cdr:to>
      <cdr:x>0.91033</cdr:x>
      <cdr:y>0.5223</cdr:y>
    </cdr:to>
    <cdr:sp macro="" textlink="">
      <cdr:nvSpPr>
        <cdr:cNvPr id="7" name="Right Arrow 6"/>
        <cdr:cNvSpPr/>
      </cdr:nvSpPr>
      <cdr:spPr>
        <a:xfrm xmlns:a="http://schemas.openxmlformats.org/drawingml/2006/main" rot="21127847">
          <a:off x="2840836" y="2760666"/>
          <a:ext cx="2955281" cy="24253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0.43677</cdr:x>
      <cdr:y>0.23495</cdr:y>
    </cdr:from>
    <cdr:to>
      <cdr:x>0.44275</cdr:x>
      <cdr:y>0.75731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2780923" y="1350963"/>
          <a:ext cx="38100" cy="30035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9E83F-E5DE-F744-84AE-C39FA0C3A38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E0049D-B5B7-344F-9207-52194B820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2C40EC-0B2B-0242-9157-371187466714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D42284-5EB2-AA4B-92BC-E312AE1E4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decade ago, in 2006, there were 42,708 traffic fatalities, and more than 40,000 each year during the decade prior to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decade ago, in 2006, there were 42,708 traffic fatalities, and more than 40,000 each year during the decade prior to that.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35,092 people died on U.S. roadways in 2015.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7.2% increase in fatalities in 2015 compared to 2014.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Largest percentage increase in 50 years (1966).</a:t>
            </a:r>
            <a:b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Vehicle Miles Traveled (VMT) increased by 3.5%.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Largest percentage increase in almost 25 years (1992).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Pedestrian fatalities (5,376) up 9.5%, highest since 1996.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Motorcyclist fatalities (4,976) up 8.3%.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Pedalcyclist fatalities (818) up 12.2%, highest since 1995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5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ranges from 30% in VT to 0.4% in PA.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Twenty-two states had double digit (10% or higher) percent increases from 2014.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Decline ranges from -23% in NM to -0.5% in TN.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6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9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5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2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8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5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32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4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Opt2_4.3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0808" y="819145"/>
            <a:ext cx="3339021" cy="20806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579" y="3451601"/>
            <a:ext cx="2477250" cy="116410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NHTSA_tag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03" y="6012576"/>
            <a:ext cx="1461326" cy="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3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Opt2_4.3_Transi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0" y="4204589"/>
            <a:ext cx="2750412" cy="2179476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382146"/>
            <a:ext cx="939165" cy="242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9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2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8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3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3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7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D9CE88-CD96-4E64-B2D8-E640DAEE89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9/14/2017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2B205F-5E80-44AE-9976-4B96BFFA6E8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7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1FD5-66F1-4723-9A08-74A3F9FAE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6DFF-15EC-4257-8875-A55391A39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25"/>
            <a:ext cx="9144000" cy="5608320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9163"/>
            <a:ext cx="8229600" cy="891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3287"/>
            <a:ext cx="8229600" cy="428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17" y="6462169"/>
            <a:ext cx="939165" cy="242570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4" y="150358"/>
            <a:ext cx="1126998" cy="291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31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616" y="255963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atin typeface="Arial Black" panose="020B0A04020102020204" pitchFamily="34" charset="0"/>
              </a:rPr>
              <a:t/>
            </a:r>
            <a:br>
              <a:rPr lang="en-US" sz="5400" b="1" i="1" dirty="0" smtClean="0">
                <a:latin typeface="Arial Black" panose="020B0A04020102020204" pitchFamily="34" charset="0"/>
              </a:rPr>
            </a:br>
            <a:r>
              <a:rPr lang="en-US" sz="5400" b="1" i="1" dirty="0">
                <a:latin typeface="Arial Black" panose="020B0A04020102020204" pitchFamily="34" charset="0"/>
              </a:rPr>
              <a:t/>
            </a:r>
            <a:br>
              <a:rPr lang="en-US" sz="5400" b="1" i="1" dirty="0">
                <a:latin typeface="Arial Black" panose="020B0A04020102020204" pitchFamily="34" charset="0"/>
              </a:rPr>
            </a:br>
            <a:r>
              <a:rPr lang="en-US" sz="4000" b="1" i="1" dirty="0" smtClean="0">
                <a:latin typeface="Arial Black" panose="020B0A04020102020204" pitchFamily="34" charset="0"/>
              </a:rPr>
              <a:t>Factors </a:t>
            </a:r>
            <a:r>
              <a:rPr lang="en-US" sz="4000" b="1" i="1" dirty="0" smtClean="0">
                <a:latin typeface="Arial Black" panose="020B0A04020102020204" pitchFamily="34" charset="0"/>
              </a:rPr>
              <a:t>in Traffic Fatality Fluctuations</a:t>
            </a:r>
            <a:endParaRPr lang="en-US" sz="4000" b="1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89" y="4572000"/>
            <a:ext cx="7119257" cy="1701282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5800" b="1" dirty="0">
                <a:solidFill>
                  <a:srgbClr val="2F2B20"/>
                </a:solidFill>
              </a:rPr>
              <a:t>Governor’s Highway Safety Association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5800" b="1" dirty="0">
                <a:solidFill>
                  <a:srgbClr val="2F2B20"/>
                </a:solidFill>
              </a:rPr>
              <a:t>2017 Annual Conference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Safety </a:t>
            </a:r>
            <a:r>
              <a:rPr lang="en-US" b="1" dirty="0" smtClean="0">
                <a:solidFill>
                  <a:schemeClr val="bg1"/>
                </a:solidFill>
              </a:rPr>
              <a:t>Association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2017 Annual Conference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8" y="254103"/>
            <a:ext cx="3928330" cy="16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94" y="5216118"/>
            <a:ext cx="922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FARS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5528"/>
          <a:stretch/>
        </p:blipFill>
        <p:spPr bwMode="auto">
          <a:xfrm>
            <a:off x="1106277" y="1409265"/>
            <a:ext cx="6920123" cy="460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5285" y="5564450"/>
            <a:ext cx="1617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32,166 Fatal Crashes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982" y="780983"/>
            <a:ext cx="7806965" cy="4468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prstClr val="white"/>
                </a:solidFill>
              </a:rPr>
              <a:t>Fatal Crashes in US, 2015</a:t>
            </a:r>
          </a:p>
        </p:txBody>
      </p:sp>
    </p:spTree>
    <p:extLst>
      <p:ext uri="{BB962C8B-B14F-4D97-AF65-F5344CB8AC3E}">
        <p14:creationId xmlns:p14="http://schemas.microsoft.com/office/powerpoint/2010/main" val="348292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Chart 4" title="Proportion of Fatalities Inside Vehicle and Outside Vehicle by Yea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17541"/>
              </p:ext>
            </p:extLst>
          </p:nvPr>
        </p:nvGraphicFramePr>
        <p:xfrm>
          <a:off x="106878" y="700643"/>
          <a:ext cx="8799804" cy="54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22083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246160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09738"/>
            <a:ext cx="8896865" cy="39632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Percentage and Number of fatalities: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29% are alcohol-impaired driving fatalities  (10,265)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of passenger vehicle occupants unrestrained (9,874)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27% are speeding-related (9,557)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are distraction-affected (3,477)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50"/>
              </a:spcAft>
            </a:pP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50"/>
              </a:spcAft>
            </a:pP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32236" y="862871"/>
            <a:ext cx="7806965" cy="4468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prstClr val="white"/>
                </a:solidFill>
              </a:rPr>
              <a:t>Human Choices Categories, 2015</a:t>
            </a:r>
          </a:p>
        </p:txBody>
      </p:sp>
    </p:spTree>
    <p:extLst>
      <p:ext uri="{BB962C8B-B14F-4D97-AF65-F5344CB8AC3E}">
        <p14:creationId xmlns:p14="http://schemas.microsoft.com/office/powerpoint/2010/main" val="18072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42226"/>
              </p:ext>
            </p:extLst>
          </p:nvPr>
        </p:nvGraphicFramePr>
        <p:xfrm>
          <a:off x="237318" y="736269"/>
          <a:ext cx="8669364" cy="535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57177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270536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142504" y="688769"/>
          <a:ext cx="8764178" cy="543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47652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3576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Summary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change from one year to the next does not necessarily indicate a trend</a:t>
            </a:r>
          </a:p>
          <a:p>
            <a:r>
              <a:rPr lang="en-US" sz="2800" dirty="0"/>
              <a:t>Need to drill down to State and local levels</a:t>
            </a:r>
          </a:p>
          <a:p>
            <a:r>
              <a:rPr lang="en-US" sz="2800" dirty="0"/>
              <a:t>Need to look beyond fatal crashes---injury crashes, property-damage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4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Predicted vs. Observed </a:t>
            </a:r>
            <a:br>
              <a:rPr lang="en-US" dirty="0" smtClean="0"/>
            </a:br>
            <a:r>
              <a:rPr lang="en-US" sz="3600" dirty="0"/>
              <a:t>Texas 2002-2016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600204"/>
          <a:ext cx="6172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03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3463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Predicted – Texas 2017 to 2025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600204"/>
          <a:ext cx="6172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429252" y="3429000"/>
          <a:ext cx="239440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Arrow 5"/>
          <p:cNvSpPr/>
          <p:nvPr/>
        </p:nvSpPr>
        <p:spPr>
          <a:xfrm rot="20672518">
            <a:off x="6240692" y="4114800"/>
            <a:ext cx="1000125" cy="52160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15304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Predicted</a:t>
            </a:r>
            <a:r>
              <a:rPr lang="en-US" dirty="0" smtClean="0"/>
              <a:t> if vehicle safety improvements continue to decrease risk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600204"/>
          <a:ext cx="6172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15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Programmatic </a:t>
            </a:r>
            <a:r>
              <a:rPr lang="en-US" dirty="0" smtClean="0"/>
              <a:t>Risk Reduction</a:t>
            </a:r>
            <a:br>
              <a:rPr lang="en-US" dirty="0" smtClean="0"/>
            </a:b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68564" y="1920479"/>
          <a:ext cx="5006876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spcBef>
                <a:spcPts val="675"/>
              </a:spcBef>
            </a:pPr>
            <a:fld id="{126B356D-DBE9-445A-9C43-3D3F41468F04}" type="slidenum">
              <a:rPr lang="en-US">
                <a:solidFill>
                  <a:prstClr val="white"/>
                </a:solidFill>
              </a:rPr>
              <a:pPr lvl="1">
                <a:spcBef>
                  <a:spcPts val="675"/>
                </a:spcBef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88458" y="2634854"/>
            <a:ext cx="4257675" cy="2457450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3236521" y="2935199"/>
            <a:ext cx="85725" cy="1143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266F6-C25E-42D7-AECF-8BFD295E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485636"/>
            <a:ext cx="5915025" cy="63786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Past: What did </a:t>
            </a:r>
            <a:r>
              <a:rPr lang="en-US" sz="2800" b="1" dirty="0"/>
              <a:t>the great recession tell us about traffic safety?</a:t>
            </a: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xmlns="" id="{815AD8A7-3BBC-4731-8AD5-CC87CF4A1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68799"/>
              </p:ext>
            </p:extLst>
          </p:nvPr>
        </p:nvGraphicFramePr>
        <p:xfrm>
          <a:off x="447055" y="1433218"/>
          <a:ext cx="8046719" cy="470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2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0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274638"/>
            <a:ext cx="65722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Texas VMT trends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relationship to pedestrian casualties?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184345" y="990604"/>
          <a:ext cx="4775314" cy="574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xmlns="" id="{3249AD33-9D8E-4EA6-B5E9-0246718CF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860282"/>
              </p:ext>
            </p:extLst>
          </p:nvPr>
        </p:nvGraphicFramePr>
        <p:xfrm>
          <a:off x="138896" y="1837891"/>
          <a:ext cx="5081286" cy="403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Traffic fatalities = Risk × Exposure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05376" y="1825625"/>
            <a:ext cx="3109973" cy="4351338"/>
          </a:xfrm>
        </p:spPr>
        <p:txBody>
          <a:bodyPr/>
          <a:lstStyle/>
          <a:p>
            <a:r>
              <a:rPr lang="en-US" dirty="0" smtClean="0"/>
              <a:t>Miles travelled decreased.</a:t>
            </a:r>
          </a:p>
          <a:p>
            <a:r>
              <a:rPr lang="en-US" dirty="0" smtClean="0"/>
              <a:t>But not enough to explain decrease in traffic deaths.</a:t>
            </a:r>
          </a:p>
          <a:p>
            <a:r>
              <a:rPr lang="en-US" dirty="0" smtClean="0"/>
              <a:t>Fatal crash risk declined.</a:t>
            </a:r>
          </a:p>
          <a:p>
            <a:r>
              <a:rPr lang="en-US" dirty="0" smtClean="0"/>
              <a:t>But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06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/>
              <a:t>Broad range of vehicle, driver, environment, &amp; economic factors considered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3165-F62F-4160-9DAB-697FBE16A5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852686" y="1474788"/>
            <a:ext cx="3886200" cy="43513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Fuel price &amp; fuel tax</a:t>
            </a:r>
          </a:p>
          <a:p>
            <a:r>
              <a:rPr lang="en-US" dirty="0"/>
              <a:t>Alcohol consumption per capita, for beer, wine, &amp; spirits.</a:t>
            </a:r>
          </a:p>
          <a:p>
            <a:r>
              <a:rPr lang="en-US" dirty="0" smtClean="0"/>
              <a:t>Economic </a:t>
            </a:r>
            <a:r>
              <a:rPr lang="en-US" dirty="0"/>
              <a:t>measures</a:t>
            </a:r>
          </a:p>
          <a:p>
            <a:pPr lvl="1"/>
            <a:r>
              <a:rPr lang="en-US" dirty="0"/>
              <a:t>GDP per capita</a:t>
            </a:r>
          </a:p>
          <a:p>
            <a:pPr lvl="1"/>
            <a:r>
              <a:rPr lang="en-US" dirty="0"/>
              <a:t>Median income</a:t>
            </a:r>
          </a:p>
          <a:p>
            <a:pPr lvl="1"/>
            <a:r>
              <a:rPr lang="en-US" dirty="0"/>
              <a:t>Labor force</a:t>
            </a:r>
          </a:p>
          <a:p>
            <a:pPr lvl="1"/>
            <a:r>
              <a:rPr lang="en-US" dirty="0"/>
              <a:t>Employment size &amp; rate, by age &amp; sex</a:t>
            </a:r>
          </a:p>
          <a:p>
            <a:pPr lvl="1"/>
            <a:r>
              <a:rPr lang="en-US" dirty="0"/>
              <a:t>Unemployment size &amp; rate, by age &amp; sex</a:t>
            </a:r>
          </a:p>
          <a:p>
            <a:r>
              <a:rPr lang="en-US" dirty="0" smtClean="0"/>
              <a:t>Exposure </a:t>
            </a:r>
            <a:r>
              <a:rPr lang="en-US" dirty="0"/>
              <a:t>measures:</a:t>
            </a:r>
          </a:p>
          <a:p>
            <a:pPr lvl="1"/>
            <a:r>
              <a:rPr lang="en-US" dirty="0"/>
              <a:t>VMT, by road type &amp; by vehicle type</a:t>
            </a:r>
          </a:p>
          <a:p>
            <a:pPr lvl="1"/>
            <a:r>
              <a:rPr lang="en-US" dirty="0"/>
              <a:t>Vehicle registrations by type</a:t>
            </a:r>
          </a:p>
          <a:p>
            <a:pPr lvl="1"/>
            <a:r>
              <a:rPr lang="en-US" dirty="0"/>
              <a:t>Population by age group</a:t>
            </a:r>
          </a:p>
          <a:p>
            <a:pPr lvl="1"/>
            <a:r>
              <a:rPr lang="en-US" dirty="0"/>
              <a:t>Road miles, by type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05114" y="1474788"/>
            <a:ext cx="3886200" cy="480377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dirty="0"/>
              <a:t>Safety belt laws &amp; use rates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ESC, crashworthy vehicles in the fleet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Motorcycle </a:t>
            </a:r>
            <a:r>
              <a:rPr lang="en-US" sz="2000" dirty="0"/>
              <a:t>helmet laws &amp; use rates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Child restraint laws.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Cell phone &amp; texting laws; observed usage rates.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DUI laws (BAC, fines, suspension, etc.)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State expenditures on</a:t>
            </a:r>
          </a:p>
          <a:p>
            <a:pPr lvl="1">
              <a:lnSpc>
                <a:spcPct val="70000"/>
              </a:lnSpc>
            </a:pPr>
            <a:r>
              <a:rPr lang="en-US" sz="1700" dirty="0"/>
              <a:t>Capital improvements</a:t>
            </a:r>
          </a:p>
          <a:p>
            <a:pPr lvl="1">
              <a:lnSpc>
                <a:spcPct val="70000"/>
              </a:lnSpc>
            </a:pPr>
            <a:r>
              <a:rPr lang="en-US" sz="1700" dirty="0"/>
              <a:t>Maintenance</a:t>
            </a:r>
          </a:p>
          <a:p>
            <a:pPr lvl="1">
              <a:lnSpc>
                <a:spcPct val="70000"/>
              </a:lnSpc>
            </a:pPr>
            <a:r>
              <a:rPr lang="en-US" sz="1700" dirty="0"/>
              <a:t>Admin/Research/Planning</a:t>
            </a:r>
          </a:p>
          <a:p>
            <a:pPr lvl="1">
              <a:lnSpc>
                <a:spcPct val="70000"/>
              </a:lnSpc>
            </a:pPr>
            <a:r>
              <a:rPr lang="en-US" sz="1700" dirty="0"/>
              <a:t>Law enforcement &amp; safety ed.</a:t>
            </a:r>
          </a:p>
          <a:p>
            <a:pPr lvl="1">
              <a:lnSpc>
                <a:spcPct val="70000"/>
              </a:lnSpc>
            </a:pPr>
            <a:r>
              <a:rPr lang="en-US" sz="1700" dirty="0"/>
              <a:t>HSIP projects</a:t>
            </a:r>
          </a:p>
        </p:txBody>
      </p:sp>
    </p:spTree>
    <p:extLst>
      <p:ext uri="{BB962C8B-B14F-4D97-AF65-F5344CB8AC3E}">
        <p14:creationId xmlns:p14="http://schemas.microsoft.com/office/powerpoint/2010/main" val="109280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Economic factors were primary </a:t>
            </a:r>
            <a:br>
              <a:rPr lang="en-US" sz="2800" dirty="0" smtClean="0"/>
            </a:br>
            <a:r>
              <a:rPr lang="en-US" sz="2800" dirty="0" smtClean="0"/>
              <a:t>in driving the 2007-2011 decline</a:t>
            </a:r>
            <a:endParaRPr lang="en-US" sz="2800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3" name="Chart 2"/>
              <p:cNvGraphicFramePr/>
              <p:nvPr>
                <p:extLst>
                  <p:ext uri="{D42A27DB-BD31-4B8C-83A1-F6EECF244321}">
                    <p14:modId xmlns:p14="http://schemas.microsoft.com/office/powerpoint/2010/main" val="3082606286"/>
                  </p:ext>
                </p:extLst>
              </p:nvPr>
            </p:nvGraphicFramePr>
            <p:xfrm>
              <a:off x="365760" y="1140311"/>
              <a:ext cx="8423238" cy="522576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Chart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1140311"/>
                <a:ext cx="8423238" cy="52257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82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71572A0-E6D2-4280-9ABA-6FDF0EE9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365126"/>
            <a:ext cx="8659905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Most improvements in traffic safety are incremental and are expressed gradually over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C8800D-C0A8-4FD8-A632-9928B043F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Long-term downward pressure on traffic fatalities:</a:t>
            </a:r>
          </a:p>
          <a:p>
            <a:pPr lvl="1"/>
            <a:r>
              <a:rPr lang="en-US" dirty="0"/>
              <a:t>Vehicle: e.g., penetration of crashworthy designs, crash avoidance technologies such as electronic stability control.</a:t>
            </a:r>
          </a:p>
          <a:p>
            <a:pPr lvl="1"/>
            <a:r>
              <a:rPr lang="en-US" dirty="0"/>
              <a:t>Driver: e.g., graduated driver license, increased use of safety belts, enforcement, safety campaigns to change behavior.</a:t>
            </a:r>
          </a:p>
          <a:p>
            <a:pPr lvl="1"/>
            <a:r>
              <a:rPr lang="en-US" dirty="0"/>
              <a:t>Environment: e.g., improved roadway design, barriers, signs, guardrails, rumble strips.</a:t>
            </a:r>
          </a:p>
          <a:p>
            <a:r>
              <a:rPr lang="en-US" dirty="0"/>
              <a:t>Economic changes can effect substantial changes in driver behavior over the short term.</a:t>
            </a:r>
          </a:p>
          <a:p>
            <a:pPr lvl="1"/>
            <a:r>
              <a:rPr lang="en-US" dirty="0"/>
              <a:t>Less travel by risky drivers</a:t>
            </a:r>
          </a:p>
          <a:p>
            <a:pPr lvl="1"/>
            <a:r>
              <a:rPr lang="en-US" dirty="0"/>
              <a:t>Less travel in risky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3235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1820" y="249382"/>
            <a:ext cx="6491661" cy="1579418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Motor Vehicle Fatal Crash Overview</a:t>
            </a:r>
            <a:br>
              <a:rPr lang="en-US" sz="3800" dirty="0">
                <a:solidFill>
                  <a:srgbClr val="00B0F0"/>
                </a:solidFill>
              </a:rPr>
            </a:br>
            <a:endParaRPr lang="en-US" sz="3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3657600" y="3696511"/>
            <a:ext cx="5377420" cy="233232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</a:rPr>
              <a:t>Terry Shelton</a:t>
            </a:r>
          </a:p>
          <a:p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</a:rPr>
              <a:t>GHSA Annual Meeting</a:t>
            </a:r>
          </a:p>
          <a:p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</a:rPr>
              <a:t>Louisville, KY</a:t>
            </a:r>
          </a:p>
          <a:p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</a:rPr>
              <a:t>September 18, 2017</a:t>
            </a:r>
          </a:p>
          <a:p>
            <a:r>
              <a:rPr lang="en-US" sz="22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755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960" y="639851"/>
            <a:ext cx="8229600" cy="891671"/>
          </a:xfrm>
        </p:spPr>
        <p:txBody>
          <a:bodyPr>
            <a:normAutofit/>
          </a:bodyPr>
          <a:lstStyle/>
          <a:p>
            <a:r>
              <a:rPr lang="en-US" sz="3000" dirty="0"/>
              <a:t>Summary Fatality Statistics, 2015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1370" y="1531522"/>
            <a:ext cx="8802630" cy="43739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35,092 people died on our highways 	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increase of 7.2% from 2014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Vehicle Miles of Travel increased by 3.5% from 2014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Fatality rate increased to 1.13 in 2015 from 2014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Pedestrian fatalities up 9.5%, highest since 1996.</a:t>
            </a:r>
          </a:p>
          <a:p>
            <a:pPr lvl="0"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Pedalcyclist fatalities up 12.2%, highest since 1995.</a:t>
            </a:r>
          </a:p>
          <a:p>
            <a:pPr lvl="0">
              <a:spcAft>
                <a:spcPts val="12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2016:  Fatalities up 8.2% for first nine-months of 2016</a:t>
            </a:r>
          </a:p>
          <a:p>
            <a:pPr>
              <a:spcAft>
                <a:spcPts val="18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7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868587"/>
              </p:ext>
            </p:extLst>
          </p:nvPr>
        </p:nvGraphicFramePr>
        <p:xfrm>
          <a:off x="142874" y="714376"/>
          <a:ext cx="8886825" cy="54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0211" y="2478894"/>
            <a:ext cx="65274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44,525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5101" y="2617393"/>
            <a:ext cx="65274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35,092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20681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Source: FARS, FHWA</a:t>
            </a:r>
          </a:p>
        </p:txBody>
      </p:sp>
    </p:spTree>
    <p:extLst>
      <p:ext uri="{BB962C8B-B14F-4D97-AF65-F5344CB8AC3E}">
        <p14:creationId xmlns:p14="http://schemas.microsoft.com/office/powerpoint/2010/main" val="3508649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9512</TotalTime>
  <Words>768</Words>
  <Application>Microsoft Office PowerPoint</Application>
  <PresentationFormat>On-screen Show (4:3)</PresentationFormat>
  <Paragraphs>153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Office Theme</vt:lpstr>
      <vt:lpstr>Black</vt:lpstr>
      <vt:lpstr>  Factors in Traffic Fatality Fluctuations</vt:lpstr>
      <vt:lpstr>Past: What did the great recession tell us about traffic safety?</vt:lpstr>
      <vt:lpstr>Traffic fatalities = Risk × Exposure</vt:lpstr>
      <vt:lpstr>Broad range of vehicle, driver, environment, &amp; economic factors considered</vt:lpstr>
      <vt:lpstr>Economic factors were primary  in driving the 2007-2011 decline</vt:lpstr>
      <vt:lpstr>Most improvements in traffic safety are incremental and are expressed gradually over time</vt:lpstr>
      <vt:lpstr>Motor Vehicle Fatal Crash Overview </vt:lpstr>
      <vt:lpstr>Summary Fatality Statistics,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Points</vt:lpstr>
      <vt:lpstr>Predicted vs. Observed  Texas 2002-2016</vt:lpstr>
      <vt:lpstr>Predicted – Texas 2017 to 2025  </vt:lpstr>
      <vt:lpstr>Predicted if vehicle safety improvements continue to decrease risk</vt:lpstr>
      <vt:lpstr>Programmatic Risk Reduction </vt:lpstr>
      <vt:lpstr>Bonus Slide Follows</vt:lpstr>
      <vt:lpstr>Texas VMT trends   relationship to pedestrian casualties?</vt:lpstr>
    </vt:vector>
  </TitlesOfParts>
  <Company>The Tombras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kstone</dc:creator>
  <cp:lastModifiedBy>Michael L Prince</cp:lastModifiedBy>
  <cp:revision>619</cp:revision>
  <cp:lastPrinted>2017-01-04T13:54:55Z</cp:lastPrinted>
  <dcterms:created xsi:type="dcterms:W3CDTF">2016-02-23T19:52:48Z</dcterms:created>
  <dcterms:modified xsi:type="dcterms:W3CDTF">2017-09-14T18:25:53Z</dcterms:modified>
</cp:coreProperties>
</file>