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1" r:id="rId5"/>
    <p:sldId id="262" r:id="rId6"/>
    <p:sldId id="263" r:id="rId7"/>
    <p:sldId id="264" r:id="rId8"/>
    <p:sldId id="265" r:id="rId9"/>
    <p:sldId id="266" r:id="rId10"/>
    <p:sldId id="268" r:id="rId11"/>
    <p:sldId id="269" r:id="rId12"/>
    <p:sldId id="272" r:id="rId13"/>
    <p:sldId id="273"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88F70-9574-47DB-89CA-284CA2CBB29B}" type="datetimeFigureOut">
              <a:rPr lang="en-US" smtClean="0"/>
              <a:t>09/10/2017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8B92D-94B1-4A7C-986B-13F36932C2BF}" type="slidenum">
              <a:rPr lang="en-US" smtClean="0"/>
              <a:t>‹#›</a:t>
            </a:fld>
            <a:endParaRPr lang="en-US"/>
          </a:p>
        </p:txBody>
      </p:sp>
    </p:spTree>
    <p:extLst>
      <p:ext uri="{BB962C8B-B14F-4D97-AF65-F5344CB8AC3E}">
        <p14:creationId xmlns:p14="http://schemas.microsoft.com/office/powerpoint/2010/main" val="403588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10</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11</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12</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13</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14</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2</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3</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4</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5</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6</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7</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8</a:t>
            </a:fld>
            <a:endParaRPr lang="en-US" dirty="0"/>
          </a:p>
        </p:txBody>
      </p:sp>
    </p:spTree>
    <p:extLst>
      <p:ext uri="{BB962C8B-B14F-4D97-AF65-F5344CB8AC3E}">
        <p14:creationId xmlns:p14="http://schemas.microsoft.com/office/powerpoint/2010/main" val="2080384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8B2C7-1953-40CA-BE1E-D6D0DDDFF939}" type="slidenum">
              <a:rPr lang="en-US" smtClean="0"/>
              <a:t>9</a:t>
            </a:fld>
            <a:endParaRPr lang="en-US" dirty="0"/>
          </a:p>
        </p:txBody>
      </p:sp>
    </p:spTree>
    <p:extLst>
      <p:ext uri="{BB962C8B-B14F-4D97-AF65-F5344CB8AC3E}">
        <p14:creationId xmlns:p14="http://schemas.microsoft.com/office/powerpoint/2010/main" val="208038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3A54B-68B1-4903-BA25-FC61DFFF84D4}" type="datetimeFigureOut">
              <a:rPr lang="en-US" smtClean="0"/>
              <a:t>09/10/2017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48396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3A54B-68B1-4903-BA25-FC61DFFF84D4}" type="datetimeFigureOut">
              <a:rPr lang="en-US" smtClean="0"/>
              <a:t>09/10/2017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3001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3A54B-68B1-4903-BA25-FC61DFFF84D4}" type="datetimeFigureOut">
              <a:rPr lang="en-US" smtClean="0"/>
              <a:t>09/10/2017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90512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3A54B-68B1-4903-BA25-FC61DFFF84D4}" type="datetimeFigureOut">
              <a:rPr lang="en-US" smtClean="0"/>
              <a:t>09/10/2017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213943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83A54B-68B1-4903-BA25-FC61DFFF84D4}" type="datetimeFigureOut">
              <a:rPr lang="en-US" smtClean="0"/>
              <a:t>09/10/2017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22704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83A54B-68B1-4903-BA25-FC61DFFF84D4}" type="datetimeFigureOut">
              <a:rPr lang="en-US" smtClean="0"/>
              <a:t>09/10/2017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74058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83A54B-68B1-4903-BA25-FC61DFFF84D4}" type="datetimeFigureOut">
              <a:rPr lang="en-US" smtClean="0"/>
              <a:t>09/10/2017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1934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83A54B-68B1-4903-BA25-FC61DFFF84D4}" type="datetimeFigureOut">
              <a:rPr lang="en-US" smtClean="0"/>
              <a:t>09/10/2017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309177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3A54B-68B1-4903-BA25-FC61DFFF84D4}" type="datetimeFigureOut">
              <a:rPr lang="en-US" smtClean="0"/>
              <a:t>09/10/2017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0518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3A54B-68B1-4903-BA25-FC61DFFF84D4}" type="datetimeFigureOut">
              <a:rPr lang="en-US" smtClean="0"/>
              <a:t>09/10/2017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173963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3A54B-68B1-4903-BA25-FC61DFFF84D4}" type="datetimeFigureOut">
              <a:rPr lang="en-US" smtClean="0"/>
              <a:t>09/10/2017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0C3C-630D-4E07-B13F-FCB4A694BD89}" type="slidenum">
              <a:rPr lang="en-US" smtClean="0"/>
              <a:t>‹#›</a:t>
            </a:fld>
            <a:endParaRPr lang="en-US"/>
          </a:p>
        </p:txBody>
      </p:sp>
    </p:spTree>
    <p:extLst>
      <p:ext uri="{BB962C8B-B14F-4D97-AF65-F5344CB8AC3E}">
        <p14:creationId xmlns:p14="http://schemas.microsoft.com/office/powerpoint/2010/main" val="318459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3A54B-68B1-4903-BA25-FC61DFFF84D4}" type="datetimeFigureOut">
              <a:rPr lang="en-US" smtClean="0"/>
              <a:t>09/10/2017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F0C3C-630D-4E07-B13F-FCB4A694BD89}" type="slidenum">
              <a:rPr lang="en-US" smtClean="0"/>
              <a:t>‹#›</a:t>
            </a:fld>
            <a:endParaRPr lang="en-US"/>
          </a:p>
        </p:txBody>
      </p:sp>
    </p:spTree>
    <p:extLst>
      <p:ext uri="{BB962C8B-B14F-4D97-AF65-F5344CB8AC3E}">
        <p14:creationId xmlns:p14="http://schemas.microsoft.com/office/powerpoint/2010/main" val="205753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11.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13.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14.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hyperlink" Target="http://www.twitter.com/sdpublicsafety" TargetMode="External"/><Relationship Id="rId3" Type="http://schemas.openxmlformats.org/officeDocument/2006/relationships/hyperlink" Target="http://www.dps.sd.gov/" TargetMode="External"/><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youtube.com/watch?v=O4LHsNKEBDI" TargetMode="External"/><Relationship Id="rId10" Type="http://schemas.openxmlformats.org/officeDocument/2006/relationships/image" Target="../media/image5.png"/><Relationship Id="rId4" Type="http://schemas.openxmlformats.org/officeDocument/2006/relationships/image" Target="../media/image1.jpeg"/><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ctrTitle"/>
          </p:nvPr>
        </p:nvSpPr>
        <p:spPr/>
        <p:txBody>
          <a:bodyPr/>
          <a:lstStyle/>
          <a:p>
            <a:r>
              <a:rPr lang="en-US" dirty="0" err="1" smtClean="0"/>
              <a:t>Marsy’s</a:t>
            </a:r>
            <a:r>
              <a:rPr lang="en-US" dirty="0" smtClean="0"/>
              <a:t> Law in South Dakota</a:t>
            </a:r>
            <a:endParaRPr lang="en-US" dirty="0"/>
          </a:p>
        </p:txBody>
      </p:sp>
      <p:sp>
        <p:nvSpPr>
          <p:cNvPr id="3" name="Subtitle 2"/>
          <p:cNvSpPr>
            <a:spLocks noGrp="1"/>
          </p:cNvSpPr>
          <p:nvPr>
            <p:ph type="subTitle" idx="1"/>
          </p:nvPr>
        </p:nvSpPr>
        <p:spPr/>
        <p:txBody>
          <a:bodyPr/>
          <a:lstStyle/>
          <a:p>
            <a:r>
              <a:rPr lang="en-US" dirty="0" smtClean="0"/>
              <a:t>Unintended Consequences</a:t>
            </a:r>
          </a:p>
          <a:p>
            <a:r>
              <a:rPr lang="en-US" dirty="0" smtClean="0"/>
              <a:t>and </a:t>
            </a:r>
          </a:p>
          <a:p>
            <a:r>
              <a:rPr lang="en-US" dirty="0" smtClean="0"/>
              <a:t>Comparisons with Other States</a:t>
            </a:r>
          </a:p>
          <a:p>
            <a:endParaRPr lang="en-US" dirty="0"/>
          </a:p>
        </p:txBody>
      </p:sp>
      <p:sp>
        <p:nvSpPr>
          <p:cNvPr id="15" name="Slide Number Placeholder 14"/>
          <p:cNvSpPr>
            <a:spLocks noGrp="1"/>
          </p:cNvSpPr>
          <p:nvPr>
            <p:ph type="sldNum" sz="quarter" idx="12"/>
          </p:nvPr>
        </p:nvSpPr>
        <p:spPr/>
        <p:txBody>
          <a:bodyPr/>
          <a:lstStyle/>
          <a:p>
            <a:fld id="{E5758F41-0C37-4D07-BECA-02E471C74337}" type="slidenum">
              <a:rPr lang="en-US" smtClean="0"/>
              <a:t>1</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21841702"/>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North Dakota</a:t>
            </a:r>
            <a:endParaRPr lang="en-US" dirty="0"/>
          </a:p>
        </p:txBody>
      </p:sp>
      <p:sp>
        <p:nvSpPr>
          <p:cNvPr id="3" name="Content Placeholder 2"/>
          <p:cNvSpPr>
            <a:spLocks noGrp="1"/>
          </p:cNvSpPr>
          <p:nvPr>
            <p:ph idx="1"/>
          </p:nvPr>
        </p:nvSpPr>
        <p:spPr/>
        <p:txBody>
          <a:bodyPr/>
          <a:lstStyle/>
          <a:p>
            <a:endParaRPr lang="en-US" dirty="0" smtClean="0"/>
          </a:p>
          <a:p>
            <a:r>
              <a:rPr lang="en-US" dirty="0" smtClean="0"/>
              <a:t>Right to prevent “the disclosure of information or records that could be used to locate or harass the victim or the victim’s family, or which could disclose confidential or privileged information….”</a:t>
            </a:r>
          </a:p>
          <a:p>
            <a:r>
              <a:rPr lang="en-US" dirty="0" smtClean="0"/>
              <a:t>No cause of action against the state </a:t>
            </a:r>
          </a:p>
        </p:txBody>
      </p:sp>
      <p:sp>
        <p:nvSpPr>
          <p:cNvPr id="15" name="Slide Number Placeholder 14"/>
          <p:cNvSpPr>
            <a:spLocks noGrp="1"/>
          </p:cNvSpPr>
          <p:nvPr>
            <p:ph type="sldNum" sz="quarter" idx="12"/>
          </p:nvPr>
        </p:nvSpPr>
        <p:spPr/>
        <p:txBody>
          <a:bodyPr/>
          <a:lstStyle/>
          <a:p>
            <a:fld id="{E5758F41-0C37-4D07-BECA-02E471C74337}" type="slidenum">
              <a:rPr lang="en-US" smtClean="0"/>
              <a:t>10</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98089337"/>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Montana </a:t>
            </a:r>
            <a:endParaRPr lang="en-US" dirty="0"/>
          </a:p>
        </p:txBody>
      </p:sp>
      <p:sp>
        <p:nvSpPr>
          <p:cNvPr id="3" name="Content Placeholder 2"/>
          <p:cNvSpPr>
            <a:spLocks noGrp="1"/>
          </p:cNvSpPr>
          <p:nvPr>
            <p:ph idx="1"/>
          </p:nvPr>
        </p:nvSpPr>
        <p:spPr/>
        <p:txBody>
          <a:bodyPr/>
          <a:lstStyle/>
          <a:p>
            <a:endParaRPr lang="en-US" dirty="0" smtClean="0"/>
          </a:p>
          <a:p>
            <a:r>
              <a:rPr lang="en-US" dirty="0" smtClean="0"/>
              <a:t>Right to prevent “the disclosure of information that could be used to locate or harass the victim, or that contains confidential or privileged information about the victim.”</a:t>
            </a:r>
          </a:p>
          <a:p>
            <a:r>
              <a:rPr lang="en-US" dirty="0" smtClean="0"/>
              <a:t>Delayed implementation date</a:t>
            </a:r>
          </a:p>
          <a:p>
            <a:r>
              <a:rPr lang="en-US" dirty="0" smtClean="0"/>
              <a:t>Now enjoined due to challenge to the adoption process</a:t>
            </a:r>
          </a:p>
        </p:txBody>
      </p:sp>
      <p:sp>
        <p:nvSpPr>
          <p:cNvPr id="15" name="Slide Number Placeholder 14"/>
          <p:cNvSpPr>
            <a:spLocks noGrp="1"/>
          </p:cNvSpPr>
          <p:nvPr>
            <p:ph type="sldNum" sz="quarter" idx="12"/>
          </p:nvPr>
        </p:nvSpPr>
        <p:spPr/>
        <p:txBody>
          <a:bodyPr/>
          <a:lstStyle/>
          <a:p>
            <a:fld id="{E5758F41-0C37-4D07-BECA-02E471C74337}" type="slidenum">
              <a:rPr lang="en-US" smtClean="0"/>
              <a:t>11</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74554982"/>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Nevada (Proposed)</a:t>
            </a:r>
            <a:endParaRPr lang="en-US" dirty="0"/>
          </a:p>
        </p:txBody>
      </p:sp>
      <p:sp>
        <p:nvSpPr>
          <p:cNvPr id="3" name="Content Placeholder 2"/>
          <p:cNvSpPr>
            <a:spLocks noGrp="1"/>
          </p:cNvSpPr>
          <p:nvPr>
            <p:ph idx="1"/>
          </p:nvPr>
        </p:nvSpPr>
        <p:spPr/>
        <p:txBody>
          <a:bodyPr/>
          <a:lstStyle/>
          <a:p>
            <a:endParaRPr lang="en-US" dirty="0" smtClean="0"/>
          </a:p>
          <a:p>
            <a:r>
              <a:rPr lang="en-US" dirty="0" smtClean="0"/>
              <a:t>Each victim of a crime is entitled to “prevent the disclosure of </a:t>
            </a:r>
            <a:r>
              <a:rPr lang="en-US" u="sng" dirty="0" smtClean="0"/>
              <a:t>confidential</a:t>
            </a:r>
            <a:r>
              <a:rPr lang="en-US" dirty="0" smtClean="0"/>
              <a:t> information or records to the defendant….” </a:t>
            </a:r>
          </a:p>
          <a:p>
            <a:r>
              <a:rPr lang="en-US" dirty="0" smtClean="0"/>
              <a:t>No cause of action against the state</a:t>
            </a:r>
          </a:p>
          <a:p>
            <a:pPr marL="0" indent="0">
              <a:buNone/>
            </a:pPr>
            <a:endParaRPr lang="en-US" dirty="0" smtClean="0"/>
          </a:p>
        </p:txBody>
      </p:sp>
      <p:sp>
        <p:nvSpPr>
          <p:cNvPr id="15" name="Slide Number Placeholder 14"/>
          <p:cNvSpPr>
            <a:spLocks noGrp="1"/>
          </p:cNvSpPr>
          <p:nvPr>
            <p:ph type="sldNum" sz="quarter" idx="12"/>
          </p:nvPr>
        </p:nvSpPr>
        <p:spPr/>
        <p:txBody>
          <a:bodyPr/>
          <a:lstStyle/>
          <a:p>
            <a:fld id="{E5758F41-0C37-4D07-BECA-02E471C74337}" type="slidenum">
              <a:rPr lang="en-US" smtClean="0"/>
              <a:t>12</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8607459"/>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Other States Pending</a:t>
            </a:r>
            <a:endParaRPr lang="en-US" dirty="0"/>
          </a:p>
        </p:txBody>
      </p:sp>
      <p:sp>
        <p:nvSpPr>
          <p:cNvPr id="3" name="Content Placeholder 2"/>
          <p:cNvSpPr>
            <a:spLocks noGrp="1"/>
          </p:cNvSpPr>
          <p:nvPr>
            <p:ph idx="1"/>
          </p:nvPr>
        </p:nvSpPr>
        <p:spPr/>
        <p:txBody>
          <a:bodyPr/>
          <a:lstStyle/>
          <a:p>
            <a:endParaRPr lang="en-US" dirty="0"/>
          </a:p>
          <a:p>
            <a:r>
              <a:rPr lang="en-US" dirty="0" smtClean="0"/>
              <a:t>Georgia</a:t>
            </a:r>
          </a:p>
          <a:p>
            <a:r>
              <a:rPr lang="en-US" dirty="0" smtClean="0"/>
              <a:t>Ohio</a:t>
            </a:r>
          </a:p>
          <a:p>
            <a:r>
              <a:rPr lang="en-US" dirty="0" smtClean="0"/>
              <a:t>Kentucky</a:t>
            </a:r>
          </a:p>
          <a:p>
            <a:r>
              <a:rPr lang="en-US" dirty="0" smtClean="0"/>
              <a:t>Hawaii </a:t>
            </a:r>
          </a:p>
        </p:txBody>
      </p:sp>
      <p:sp>
        <p:nvSpPr>
          <p:cNvPr id="15" name="Slide Number Placeholder 14"/>
          <p:cNvSpPr>
            <a:spLocks noGrp="1"/>
          </p:cNvSpPr>
          <p:nvPr>
            <p:ph type="sldNum" sz="quarter" idx="12"/>
          </p:nvPr>
        </p:nvSpPr>
        <p:spPr/>
        <p:txBody>
          <a:bodyPr/>
          <a:lstStyle/>
          <a:p>
            <a:fld id="{E5758F41-0C37-4D07-BECA-02E471C74337}" type="slidenum">
              <a:rPr lang="en-US" smtClean="0"/>
              <a:t>13</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9541025"/>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err="1" smtClean="0"/>
              <a:t>Marsy’s</a:t>
            </a:r>
            <a:r>
              <a:rPr lang="en-US" dirty="0" smtClean="0"/>
              <a:t> Law</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South Dakota is meeting the challenges</a:t>
            </a:r>
          </a:p>
          <a:p>
            <a:pPr lvl="1"/>
            <a:r>
              <a:rPr lang="en-US" dirty="0" err="1" smtClean="0"/>
              <a:t>Marsy’s</a:t>
            </a:r>
            <a:r>
              <a:rPr lang="en-US" dirty="0" smtClean="0"/>
              <a:t> Cards</a:t>
            </a:r>
          </a:p>
          <a:p>
            <a:pPr lvl="1"/>
            <a:r>
              <a:rPr lang="en-US" dirty="0" smtClean="0"/>
              <a:t>Attorney General Opinion</a:t>
            </a:r>
          </a:p>
          <a:p>
            <a:pPr lvl="1"/>
            <a:r>
              <a:rPr lang="en-US" dirty="0" smtClean="0"/>
              <a:t>DPS processes</a:t>
            </a:r>
          </a:p>
        </p:txBody>
      </p:sp>
      <p:sp>
        <p:nvSpPr>
          <p:cNvPr id="15" name="Slide Number Placeholder 14"/>
          <p:cNvSpPr>
            <a:spLocks noGrp="1"/>
          </p:cNvSpPr>
          <p:nvPr>
            <p:ph type="sldNum" sz="quarter" idx="12"/>
          </p:nvPr>
        </p:nvSpPr>
        <p:spPr/>
        <p:txBody>
          <a:bodyPr/>
          <a:lstStyle/>
          <a:p>
            <a:fld id="{E5758F41-0C37-4D07-BECA-02E471C74337}" type="slidenum">
              <a:rPr lang="en-US" smtClean="0"/>
              <a:t>14</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0855337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S.D. </a:t>
            </a:r>
            <a:r>
              <a:rPr lang="en-US" dirty="0" err="1" smtClean="0"/>
              <a:t>Marsy’s</a:t>
            </a:r>
            <a:r>
              <a:rPr lang="en-US" dirty="0" smtClean="0"/>
              <a:t> Law</a:t>
            </a:r>
            <a:endParaRPr lang="en-US" dirty="0"/>
          </a:p>
        </p:txBody>
      </p:sp>
      <p:sp>
        <p:nvSpPr>
          <p:cNvPr id="3" name="Content Placeholder 2"/>
          <p:cNvSpPr>
            <a:spLocks noGrp="1"/>
          </p:cNvSpPr>
          <p:nvPr>
            <p:ph idx="1"/>
          </p:nvPr>
        </p:nvSpPr>
        <p:spPr/>
        <p:txBody>
          <a:bodyPr/>
          <a:lstStyle/>
          <a:p>
            <a:endParaRPr lang="en-US" dirty="0" smtClean="0"/>
          </a:p>
          <a:p>
            <a:r>
              <a:rPr lang="en-US" dirty="0" smtClean="0"/>
              <a:t>Placed in state Constitution by ballot measure</a:t>
            </a:r>
          </a:p>
          <a:p>
            <a:r>
              <a:rPr lang="en-US" dirty="0" smtClean="0"/>
              <a:t>Applies to crime victims</a:t>
            </a:r>
          </a:p>
          <a:p>
            <a:r>
              <a:rPr lang="en-US" dirty="0" smtClean="0"/>
              <a:t>Broad definition of “victim”</a:t>
            </a:r>
          </a:p>
          <a:p>
            <a:r>
              <a:rPr lang="en-US" dirty="0" smtClean="0"/>
              <a:t>Most traffic violations in </a:t>
            </a:r>
            <a:r>
              <a:rPr lang="en-US" dirty="0" smtClean="0"/>
              <a:t>S.D. </a:t>
            </a:r>
            <a:r>
              <a:rPr lang="en-US" dirty="0" smtClean="0"/>
              <a:t>are Class 2 misdemeanors, thus criminal</a:t>
            </a:r>
          </a:p>
          <a:p>
            <a:r>
              <a:rPr lang="en-US" dirty="0" smtClean="0"/>
              <a:t>19 specified rights beginning at the time of victimization</a:t>
            </a:r>
          </a:p>
          <a:p>
            <a:endParaRPr lang="en-US" dirty="0" smtClean="0"/>
          </a:p>
          <a:p>
            <a:pPr marL="0" indent="0">
              <a:buNone/>
            </a:pPr>
            <a:endParaRPr lang="en-US" dirty="0"/>
          </a:p>
        </p:txBody>
      </p:sp>
      <p:sp>
        <p:nvSpPr>
          <p:cNvPr id="15" name="Slide Number Placeholder 14"/>
          <p:cNvSpPr>
            <a:spLocks noGrp="1"/>
          </p:cNvSpPr>
          <p:nvPr>
            <p:ph type="sldNum" sz="quarter" idx="12"/>
          </p:nvPr>
        </p:nvSpPr>
        <p:spPr/>
        <p:txBody>
          <a:bodyPr/>
          <a:lstStyle/>
          <a:p>
            <a:fld id="{E5758F41-0C37-4D07-BECA-02E471C74337}" type="slidenum">
              <a:rPr lang="en-US" smtClean="0"/>
              <a:t>2</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2130742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  S.D. Const. Art. VI § 29</a:t>
            </a:r>
            <a:endParaRPr lang="en-US" dirty="0"/>
          </a:p>
        </p:txBody>
      </p:sp>
      <p:sp>
        <p:nvSpPr>
          <p:cNvPr id="3" name="Content Placeholder 2"/>
          <p:cNvSpPr>
            <a:spLocks noGrp="1"/>
          </p:cNvSpPr>
          <p:nvPr>
            <p:ph idx="1"/>
          </p:nvPr>
        </p:nvSpPr>
        <p:spPr/>
        <p:txBody>
          <a:bodyPr/>
          <a:lstStyle/>
          <a:p>
            <a:endParaRPr lang="en-US" dirty="0" smtClean="0"/>
          </a:p>
          <a:p>
            <a:r>
              <a:rPr lang="en-US" dirty="0"/>
              <a:t>5. The right to prevent the disclosure of information or records that could be used to locate or harass the victim or the victim's family, or which could disclose confidential or privileged information about the victim, and to be notified of any request for such information or </a:t>
            </a:r>
            <a:r>
              <a:rPr lang="en-US" dirty="0" smtClean="0"/>
              <a:t>records.</a:t>
            </a:r>
            <a:endParaRPr lang="en-US" dirty="0"/>
          </a:p>
        </p:txBody>
      </p:sp>
      <p:sp>
        <p:nvSpPr>
          <p:cNvPr id="15" name="Slide Number Placeholder 14"/>
          <p:cNvSpPr>
            <a:spLocks noGrp="1"/>
          </p:cNvSpPr>
          <p:nvPr>
            <p:ph type="sldNum" sz="quarter" idx="12"/>
          </p:nvPr>
        </p:nvSpPr>
        <p:spPr/>
        <p:txBody>
          <a:bodyPr/>
          <a:lstStyle/>
          <a:p>
            <a:fld id="{E5758F41-0C37-4D07-BECA-02E471C74337}" type="slidenum">
              <a:rPr lang="en-US" smtClean="0"/>
              <a:t>3</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34622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  S.D. Const. Art. VI § 29</a:t>
            </a:r>
            <a:endParaRPr lang="en-US" dirty="0"/>
          </a:p>
        </p:txBody>
      </p:sp>
      <p:sp>
        <p:nvSpPr>
          <p:cNvPr id="3" name="Content Placeholder 2"/>
          <p:cNvSpPr>
            <a:spLocks noGrp="1"/>
          </p:cNvSpPr>
          <p:nvPr>
            <p:ph idx="1"/>
          </p:nvPr>
        </p:nvSpPr>
        <p:spPr/>
        <p:txBody>
          <a:bodyPr/>
          <a:lstStyle/>
          <a:p>
            <a:endParaRPr lang="en-US" dirty="0" smtClean="0"/>
          </a:p>
          <a:p>
            <a:r>
              <a:rPr lang="en-US" dirty="0"/>
              <a:t>12. The right to receive a copy of any pre-sentence report or plan of disposition, and any other report or record relevant to the exercise of a victim's right, except for those portions made confidential by law</a:t>
            </a:r>
          </a:p>
        </p:txBody>
      </p:sp>
      <p:sp>
        <p:nvSpPr>
          <p:cNvPr id="15" name="Slide Number Placeholder 14"/>
          <p:cNvSpPr>
            <a:spLocks noGrp="1"/>
          </p:cNvSpPr>
          <p:nvPr>
            <p:ph type="sldNum" sz="quarter" idx="12"/>
          </p:nvPr>
        </p:nvSpPr>
        <p:spPr/>
        <p:txBody>
          <a:bodyPr/>
          <a:lstStyle/>
          <a:p>
            <a:fld id="{E5758F41-0C37-4D07-BECA-02E471C74337}" type="slidenum">
              <a:rPr lang="en-US" smtClean="0"/>
              <a:t>4</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6561401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Accident Records </a:t>
            </a:r>
            <a:endParaRPr lang="en-US" dirty="0"/>
          </a:p>
        </p:txBody>
      </p:sp>
      <p:sp>
        <p:nvSpPr>
          <p:cNvPr id="3" name="Content Placeholder 2"/>
          <p:cNvSpPr>
            <a:spLocks noGrp="1"/>
          </p:cNvSpPr>
          <p:nvPr>
            <p:ph idx="1"/>
          </p:nvPr>
        </p:nvSpPr>
        <p:spPr/>
        <p:txBody>
          <a:bodyPr/>
          <a:lstStyle/>
          <a:p>
            <a:endParaRPr lang="en-US" dirty="0" smtClean="0"/>
          </a:p>
          <a:p>
            <a:r>
              <a:rPr lang="en-US" dirty="0" smtClean="0"/>
              <a:t>No statutory open records exceptions apply, because provision is in the Constitution</a:t>
            </a:r>
          </a:p>
          <a:p>
            <a:r>
              <a:rPr lang="en-US" dirty="0" smtClean="0"/>
              <a:t>Victims include individuals and entities not at the scene</a:t>
            </a:r>
          </a:p>
          <a:p>
            <a:r>
              <a:rPr lang="en-US" dirty="0" smtClean="0"/>
              <a:t>Who has the right to invoke?</a:t>
            </a:r>
          </a:p>
          <a:p>
            <a:r>
              <a:rPr lang="en-US" dirty="0" smtClean="0"/>
              <a:t>Who has the right to have record after invocation?</a:t>
            </a:r>
          </a:p>
        </p:txBody>
      </p:sp>
      <p:sp>
        <p:nvSpPr>
          <p:cNvPr id="15" name="Slide Number Placeholder 14"/>
          <p:cNvSpPr>
            <a:spLocks noGrp="1"/>
          </p:cNvSpPr>
          <p:nvPr>
            <p:ph type="sldNum" sz="quarter" idx="12"/>
          </p:nvPr>
        </p:nvSpPr>
        <p:spPr/>
        <p:txBody>
          <a:bodyPr/>
          <a:lstStyle/>
          <a:p>
            <a:fld id="{E5758F41-0C37-4D07-BECA-02E471C74337}" type="slidenum">
              <a:rPr lang="en-US" smtClean="0"/>
              <a:t>5</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0719669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Accident Records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What safeguards are required to ensure records not improperly released</a:t>
            </a:r>
          </a:p>
          <a:p>
            <a:r>
              <a:rPr lang="en-US" dirty="0" smtClean="0"/>
              <a:t>How to identify and notify all victims</a:t>
            </a:r>
          </a:p>
          <a:p>
            <a:r>
              <a:rPr lang="en-US" dirty="0" smtClean="0"/>
              <a:t>Costs for programming </a:t>
            </a:r>
            <a:endParaRPr lang="en-US" dirty="0"/>
          </a:p>
          <a:p>
            <a:r>
              <a:rPr lang="en-US" dirty="0" smtClean="0"/>
              <a:t>Lack of multi-agency infrastructure</a:t>
            </a:r>
          </a:p>
          <a:p>
            <a:r>
              <a:rPr lang="en-US" dirty="0" smtClean="0"/>
              <a:t>State </a:t>
            </a:r>
            <a:r>
              <a:rPr lang="en-US" dirty="0" smtClean="0"/>
              <a:t>liability</a:t>
            </a:r>
            <a:endParaRPr lang="en-US" dirty="0" smtClean="0"/>
          </a:p>
          <a:p>
            <a:r>
              <a:rPr lang="en-US" dirty="0" smtClean="0"/>
              <a:t>Insurance </a:t>
            </a:r>
            <a:r>
              <a:rPr lang="en-US" dirty="0" smtClean="0"/>
              <a:t>industry </a:t>
            </a:r>
            <a:r>
              <a:rPr lang="en-US" dirty="0"/>
              <a:t>c</a:t>
            </a:r>
            <a:r>
              <a:rPr lang="en-US" dirty="0" smtClean="0"/>
              <a:t>oncerns</a:t>
            </a:r>
            <a:endParaRPr lang="en-US" dirty="0" smtClean="0"/>
          </a:p>
        </p:txBody>
      </p:sp>
      <p:sp>
        <p:nvSpPr>
          <p:cNvPr id="15" name="Slide Number Placeholder 14"/>
          <p:cNvSpPr>
            <a:spLocks noGrp="1"/>
          </p:cNvSpPr>
          <p:nvPr>
            <p:ph type="sldNum" sz="quarter" idx="12"/>
          </p:nvPr>
        </p:nvSpPr>
        <p:spPr/>
        <p:txBody>
          <a:bodyPr/>
          <a:lstStyle/>
          <a:p>
            <a:fld id="{E5758F41-0C37-4D07-BECA-02E471C74337}" type="slidenum">
              <a:rPr lang="en-US" smtClean="0"/>
              <a:t>6</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0165573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noAutofit/>
          </a:bodyPr>
          <a:lstStyle/>
          <a:p>
            <a:r>
              <a:rPr lang="en-US" sz="3600" dirty="0" smtClean="0"/>
              <a:t>   </a:t>
            </a:r>
            <a:r>
              <a:rPr lang="en-US" sz="3600" dirty="0" err="1" smtClean="0"/>
              <a:t>Marsy’s</a:t>
            </a:r>
            <a:r>
              <a:rPr lang="en-US" sz="3600" dirty="0" smtClean="0"/>
              <a:t> Law in Other States</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California</a:t>
            </a:r>
          </a:p>
          <a:p>
            <a:r>
              <a:rPr lang="en-US" dirty="0" smtClean="0"/>
              <a:t>Illinois</a:t>
            </a:r>
          </a:p>
          <a:p>
            <a:r>
              <a:rPr lang="en-US" dirty="0" smtClean="0"/>
              <a:t>North </a:t>
            </a:r>
            <a:r>
              <a:rPr lang="en-US" dirty="0" smtClean="0"/>
              <a:t>Dakota</a:t>
            </a:r>
          </a:p>
          <a:p>
            <a:r>
              <a:rPr lang="en-US" dirty="0" smtClean="0"/>
              <a:t>Montana (current injunction)</a:t>
            </a:r>
          </a:p>
          <a:p>
            <a:r>
              <a:rPr lang="en-US" dirty="0" smtClean="0"/>
              <a:t>Nevada (pending)</a:t>
            </a:r>
            <a:endParaRPr lang="en-US" dirty="0" smtClean="0"/>
          </a:p>
        </p:txBody>
      </p:sp>
      <p:sp>
        <p:nvSpPr>
          <p:cNvPr id="15" name="Slide Number Placeholder 14"/>
          <p:cNvSpPr>
            <a:spLocks noGrp="1"/>
          </p:cNvSpPr>
          <p:nvPr>
            <p:ph type="sldNum" sz="quarter" idx="12"/>
          </p:nvPr>
        </p:nvSpPr>
        <p:spPr/>
        <p:txBody>
          <a:bodyPr/>
          <a:lstStyle/>
          <a:p>
            <a:fld id="{E5758F41-0C37-4D07-BECA-02E471C74337}" type="slidenum">
              <a:rPr lang="en-US" smtClean="0"/>
              <a:t>7</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0305704"/>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California</a:t>
            </a:r>
            <a:endParaRPr lang="en-US" dirty="0"/>
          </a:p>
        </p:txBody>
      </p:sp>
      <p:sp>
        <p:nvSpPr>
          <p:cNvPr id="3" name="Content Placeholder 2"/>
          <p:cNvSpPr>
            <a:spLocks noGrp="1"/>
          </p:cNvSpPr>
          <p:nvPr>
            <p:ph idx="1"/>
          </p:nvPr>
        </p:nvSpPr>
        <p:spPr/>
        <p:txBody>
          <a:bodyPr/>
          <a:lstStyle/>
          <a:p>
            <a:endParaRPr lang="en-US" dirty="0" smtClean="0"/>
          </a:p>
          <a:p>
            <a:r>
              <a:rPr lang="en-US" dirty="0" smtClean="0"/>
              <a:t>Section 4-victim’s have right to “prevent the disclosure of </a:t>
            </a:r>
            <a:r>
              <a:rPr lang="en-US" u="sng" dirty="0" smtClean="0"/>
              <a:t>confidential</a:t>
            </a:r>
            <a:r>
              <a:rPr lang="en-US" dirty="0" smtClean="0"/>
              <a:t> information or records to the defendant….”</a:t>
            </a:r>
          </a:p>
        </p:txBody>
      </p:sp>
      <p:sp>
        <p:nvSpPr>
          <p:cNvPr id="15" name="Slide Number Placeholder 14"/>
          <p:cNvSpPr>
            <a:spLocks noGrp="1"/>
          </p:cNvSpPr>
          <p:nvPr>
            <p:ph type="sldNum" sz="quarter" idx="12"/>
          </p:nvPr>
        </p:nvSpPr>
        <p:spPr/>
        <p:txBody>
          <a:bodyPr/>
          <a:lstStyle/>
          <a:p>
            <a:fld id="{E5758F41-0C37-4D07-BECA-02E471C74337}" type="slidenum">
              <a:rPr lang="en-US" smtClean="0"/>
              <a:t>8</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3688197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04800"/>
            <a:ext cx="9144000" cy="152400"/>
          </a:xfrm>
          <a:prstGeom prst="rect">
            <a:avLst/>
          </a:prstGeom>
          <a:solidFill>
            <a:srgbClr val="004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2" name="Rectangle 11"/>
          <p:cNvSpPr/>
          <p:nvPr/>
        </p:nvSpPr>
        <p:spPr>
          <a:xfrm>
            <a:off x="0" y="152400"/>
            <a:ext cx="9144000" cy="152400"/>
          </a:xfrm>
          <a:prstGeom prst="rect">
            <a:avLst/>
          </a:prstGeom>
          <a:solidFill>
            <a:srgbClr val="AF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13" name="Rectangle 12"/>
          <p:cNvSpPr/>
          <p:nvPr/>
        </p:nvSpPr>
        <p:spPr>
          <a:xfrm>
            <a:off x="0" y="0"/>
            <a:ext cx="9144000" cy="152400"/>
          </a:xfrm>
          <a:prstGeom prst="rect">
            <a:avLst/>
          </a:prstGeom>
          <a:solidFill>
            <a:srgbClr val="636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endParaRPr>
          </a:p>
        </p:txBody>
      </p:sp>
      <p:sp>
        <p:nvSpPr>
          <p:cNvPr id="2" name="Title 1"/>
          <p:cNvSpPr>
            <a:spLocks noGrp="1"/>
          </p:cNvSpPr>
          <p:nvPr>
            <p:ph type="title"/>
          </p:nvPr>
        </p:nvSpPr>
        <p:spPr/>
        <p:txBody>
          <a:bodyPr/>
          <a:lstStyle/>
          <a:p>
            <a:r>
              <a:rPr lang="en-US" dirty="0" smtClean="0"/>
              <a:t>Illinois</a:t>
            </a:r>
            <a:endParaRPr lang="en-US" dirty="0"/>
          </a:p>
        </p:txBody>
      </p:sp>
      <p:sp>
        <p:nvSpPr>
          <p:cNvPr id="3" name="Content Placeholder 2"/>
          <p:cNvSpPr>
            <a:spLocks noGrp="1"/>
          </p:cNvSpPr>
          <p:nvPr>
            <p:ph idx="1"/>
          </p:nvPr>
        </p:nvSpPr>
        <p:spPr/>
        <p:txBody>
          <a:bodyPr/>
          <a:lstStyle/>
          <a:p>
            <a:endParaRPr lang="en-US" dirty="0" smtClean="0"/>
          </a:p>
          <a:p>
            <a:r>
              <a:rPr lang="en-US" dirty="0" smtClean="0"/>
              <a:t>Provides “right to notice and to a hearing before a court ruling on a request for access to any of the victim’s records, information or communications, which are privileged to confidential by law.”</a:t>
            </a:r>
          </a:p>
          <a:p>
            <a:r>
              <a:rPr lang="en-US" dirty="0" smtClean="0"/>
              <a:t>No cause of action against the state</a:t>
            </a:r>
          </a:p>
        </p:txBody>
      </p:sp>
      <p:sp>
        <p:nvSpPr>
          <p:cNvPr id="15" name="Slide Number Placeholder 14"/>
          <p:cNvSpPr>
            <a:spLocks noGrp="1"/>
          </p:cNvSpPr>
          <p:nvPr>
            <p:ph type="sldNum" sz="quarter" idx="12"/>
          </p:nvPr>
        </p:nvSpPr>
        <p:spPr/>
        <p:txBody>
          <a:bodyPr/>
          <a:lstStyle/>
          <a:p>
            <a:fld id="{E5758F41-0C37-4D07-BECA-02E471C74337}" type="slidenum">
              <a:rPr lang="en-US" smtClean="0"/>
              <a:t>9</a:t>
            </a:fld>
            <a:endParaRPr lang="en-US" dirty="0"/>
          </a:p>
        </p:txBody>
      </p:sp>
      <p:pic>
        <p:nvPicPr>
          <p:cNvPr id="16" name="Picture 1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09600"/>
            <a:ext cx="1959429" cy="1378784"/>
          </a:xfrm>
          <a:prstGeom prst="rect">
            <a:avLst/>
          </a:prstGeom>
        </p:spPr>
      </p:pic>
      <p:pic>
        <p:nvPicPr>
          <p:cNvPr id="17" name="Picture 2" descr="C:\Users\pspr16196\Desktop\YouTube-logo-full_color.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6294537"/>
            <a:ext cx="664029" cy="41327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hlinkClick r:id="rId3"/>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36" y="6197992"/>
            <a:ext cx="688064" cy="481374"/>
          </a:xfrm>
          <a:prstGeom prst="rect">
            <a:avLst/>
          </a:prstGeom>
        </p:spPr>
      </p:pic>
      <p:pic>
        <p:nvPicPr>
          <p:cNvPr id="21" name="Picture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4400" y="6348774"/>
            <a:ext cx="311279" cy="304800"/>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36565" y="6348774"/>
            <a:ext cx="304800" cy="304800"/>
          </a:xfrm>
          <a:prstGeom prst="rect">
            <a:avLst/>
          </a:prstGeom>
        </p:spPr>
      </p:pic>
      <p:sp>
        <p:nvSpPr>
          <p:cNvPr id="23" name="TextBox 22"/>
          <p:cNvSpPr txBox="1"/>
          <p:nvPr/>
        </p:nvSpPr>
        <p:spPr>
          <a:xfrm>
            <a:off x="2057400" y="6301119"/>
            <a:ext cx="6324600" cy="400110"/>
          </a:xfrm>
          <a:prstGeom prst="rect">
            <a:avLst/>
          </a:prstGeom>
          <a:noFill/>
        </p:spPr>
        <p:txBody>
          <a:bodyPr wrap="square" rtlCol="0">
            <a:spAutoFit/>
          </a:bodyPr>
          <a:lstStyle/>
          <a:p>
            <a:pPr algn="ctr"/>
            <a:r>
              <a:rPr lang="en-US" sz="2000" b="1" dirty="0" smtClean="0">
                <a:latin typeface="Verdana" panose="020B0604030504040204" pitchFamily="34" charset="0"/>
                <a:ea typeface="Verdana" panose="020B0604030504040204" pitchFamily="34" charset="0"/>
                <a:cs typeface="Verdana" panose="020B0604030504040204" pitchFamily="34" charset="0"/>
              </a:rPr>
              <a:t>South Dakota Department of Public Safety</a:t>
            </a: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63413772"/>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575</Words>
  <Application>Microsoft Office PowerPoint</Application>
  <PresentationFormat>On-screen Show (4:3)</PresentationFormat>
  <Paragraphs>112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Marsy’s Law in South Dakota</vt:lpstr>
      <vt:lpstr>S.D. Marsy’s Law</vt:lpstr>
      <vt:lpstr>  S.D. Const. Art. VI § 29</vt:lpstr>
      <vt:lpstr>  S.D. Const. Art. VI § 29</vt:lpstr>
      <vt:lpstr>Accident Records </vt:lpstr>
      <vt:lpstr>Accident Records </vt:lpstr>
      <vt:lpstr>   Marsy’s Law in Other States</vt:lpstr>
      <vt:lpstr>California</vt:lpstr>
      <vt:lpstr>Illinois</vt:lpstr>
      <vt:lpstr>North Dakota</vt:lpstr>
      <vt:lpstr>Montana </vt:lpstr>
      <vt:lpstr>Nevada (Proposed)</vt:lpstr>
      <vt:lpstr>Other States Pending</vt:lpstr>
      <vt:lpstr>Marsy’s Law</vt:lpstr>
    </vt:vector>
  </TitlesOfParts>
  <Company>State of South Dakota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 Dawn</dc:creator>
  <cp:lastModifiedBy>Howell, Jenna</cp:lastModifiedBy>
  <cp:revision>30</cp:revision>
  <dcterms:created xsi:type="dcterms:W3CDTF">2016-07-15T13:46:16Z</dcterms:created>
  <dcterms:modified xsi:type="dcterms:W3CDTF">2017-09-10T19:12:59Z</dcterms:modified>
</cp:coreProperties>
</file>