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72" r:id="rId10"/>
    <p:sldId id="270" r:id="rId11"/>
    <p:sldId id="271" r:id="rId12"/>
    <p:sldId id="269" r:id="rId13"/>
    <p:sldId id="267" r:id="rId14"/>
    <p:sldId id="268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BE9A-4695-40ED-BC1B-DF049E536F0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A6235-E975-4C39-8821-A62FFBC8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FA57C-3BA4-4DDE-8495-39788AEB9BC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A956F-7BF6-41A3-948B-77171D8D8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how quickly states are embracing AVs. 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2017, 33 states </a:t>
            </a:r>
            <a:r>
              <a:rPr lang="en-US" dirty="0" smtClean="0"/>
              <a:t>introduced legislation; </a:t>
            </a:r>
            <a:r>
              <a:rPr lang="en-US" dirty="0"/>
              <a:t>20 states introduced </a:t>
            </a:r>
            <a:r>
              <a:rPr lang="en-US" dirty="0" smtClean="0"/>
              <a:t>legislation in 2016.</a:t>
            </a:r>
          </a:p>
          <a:p>
            <a:endParaRPr lang="en-US" dirty="0"/>
          </a:p>
          <a:p>
            <a:r>
              <a:rPr lang="en-US" dirty="0" smtClean="0"/>
              <a:t>California was third to enact an AV law, in 2012, after NV and FL.</a:t>
            </a:r>
          </a:p>
          <a:p>
            <a:endParaRPr lang="en-US" dirty="0"/>
          </a:p>
          <a:p>
            <a:r>
              <a:rPr lang="en-US" dirty="0" smtClean="0"/>
              <a:t>CA </a:t>
            </a:r>
            <a:r>
              <a:rPr lang="en-US" dirty="0" err="1" smtClean="0"/>
              <a:t>regs</a:t>
            </a:r>
            <a:r>
              <a:rPr lang="en-US" dirty="0" smtClean="0"/>
              <a:t> for deployment issued for public comment March 10, 2017</a:t>
            </a:r>
          </a:p>
          <a:p>
            <a:endParaRPr lang="en-US" dirty="0"/>
          </a:p>
          <a:p>
            <a:r>
              <a:rPr lang="en-US" dirty="0" smtClean="0"/>
              <a:t>20 states — </a:t>
            </a:r>
            <a:r>
              <a:rPr lang="en-US" b="1" dirty="0" smtClean="0"/>
              <a:t>Alabama</a:t>
            </a:r>
            <a:r>
              <a:rPr lang="en-US" b="1" dirty="0"/>
              <a:t>, Arkansas, California, Colorado, Connecticut, Florida, Georgia, Louisiana, Michigan, New York, Nevada, North Carolina, North Dakota, Pennsylvania, South Carolina, Tennessee, Texas, Utah, Virginia and Vermont</a:t>
            </a:r>
            <a:r>
              <a:rPr lang="en-US" dirty="0"/>
              <a:t>—and </a:t>
            </a:r>
            <a:r>
              <a:rPr lang="en-US" b="1" dirty="0"/>
              <a:t>Washington D.C</a:t>
            </a:r>
            <a:r>
              <a:rPr lang="en-US" dirty="0"/>
              <a:t>. have passed legislation related to autonomous vehicles.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 state governors - </a:t>
            </a:r>
            <a:r>
              <a:rPr lang="en-US" b="1" dirty="0" smtClean="0"/>
              <a:t>Arizona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/>
              <a:t>Massachusetts</a:t>
            </a:r>
            <a:r>
              <a:rPr lang="en-US" dirty="0"/>
              <a:t>, </a:t>
            </a:r>
            <a:r>
              <a:rPr lang="en-US" b="1" dirty="0"/>
              <a:t>Washington</a:t>
            </a:r>
            <a:r>
              <a:rPr lang="en-US" dirty="0"/>
              <a:t> and </a:t>
            </a:r>
            <a:r>
              <a:rPr lang="en-US" b="1" dirty="0"/>
              <a:t>Wisconsin </a:t>
            </a:r>
            <a:r>
              <a:rPr lang="en-US" dirty="0" smtClean="0"/>
              <a:t>have issued </a:t>
            </a:r>
            <a:r>
              <a:rPr lang="en-US" dirty="0"/>
              <a:t>executive orders related to autonomous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A956F-7BF6-41A3-948B-77171D8D8C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52234262_Full.jpg"/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9"/>
          <a:stretch/>
        </p:blipFill>
        <p:spPr>
          <a:xfrm>
            <a:off x="0" y="0"/>
            <a:ext cx="9244752" cy="6934200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57201" y="1367632"/>
            <a:ext cx="8117854" cy="4555116"/>
          </a:xfrm>
          <a:prstGeom prst="round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2838"/>
            <a:ext cx="7637786" cy="147002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1879"/>
            <a:ext cx="7637786" cy="1806198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025540" y="4886916"/>
            <a:ext cx="3005041" cy="1526270"/>
            <a:chOff x="6035229" y="5331730"/>
            <a:chExt cx="3005041" cy="1526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/>
            <p:cNvSpPr/>
            <p:nvPr userDrawn="1"/>
          </p:nvSpPr>
          <p:spPr>
            <a:xfrm>
              <a:off x="6035229" y="5331730"/>
              <a:ext cx="3005041" cy="152627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ghsa_logo_400x400.jp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3803" y="5449209"/>
              <a:ext cx="2595329" cy="1190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30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232035" y="183165"/>
            <a:ext cx="8658559" cy="1234473"/>
          </a:xfrm>
          <a:prstGeom prst="roundRect">
            <a:avLst/>
          </a:prstGeom>
          <a:solidFill>
            <a:srgbClr val="17375E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229600" cy="114300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6" name="Picture 15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35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ghsa_logo_400x40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3" name="Picture 12" descr="TW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4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232035" y="183165"/>
            <a:ext cx="8658559" cy="1234473"/>
          </a:xfrm>
          <a:prstGeom prst="roundRect">
            <a:avLst/>
          </a:prstGeom>
          <a:solidFill>
            <a:srgbClr val="17375E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229600" cy="11430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1" name="Picture 10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7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6" name="Picture 15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71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32035" y="183165"/>
            <a:ext cx="8658559" cy="1234473"/>
          </a:xfrm>
          <a:prstGeom prst="roundRect">
            <a:avLst/>
          </a:prstGeom>
          <a:solidFill>
            <a:srgbClr val="17375E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229600" cy="114300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8" name="Picture 17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0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32035" y="183165"/>
            <a:ext cx="8658559" cy="1234473"/>
          </a:xfrm>
          <a:prstGeom prst="roundRect">
            <a:avLst/>
          </a:prstGeom>
          <a:solidFill>
            <a:srgbClr val="17375E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229600" cy="114300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9" name="Picture 18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6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32035" y="183165"/>
            <a:ext cx="8658559" cy="1234473"/>
          </a:xfrm>
          <a:prstGeom prst="roundRect">
            <a:avLst/>
          </a:prstGeom>
          <a:solidFill>
            <a:srgbClr val="17375E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229600" cy="114300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8" name="Picture 17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2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514163"/>
          </a:xfrm>
          <a:prstGeom prst="rect">
            <a:avLst/>
          </a:prstGeom>
          <a:blipFill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hsa_logo_400x40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2" name="Picture 11" descr="TW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79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ghsa_logo_400x40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7" name="Picture 16" descr="TW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7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ghsa_logo_400x40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139" y="6223028"/>
            <a:ext cx="1275661" cy="58514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457200" y="6366346"/>
            <a:ext cx="5562600" cy="261610"/>
            <a:chOff x="457200" y="6244236"/>
            <a:chExt cx="5562600" cy="261610"/>
          </a:xfrm>
        </p:grpSpPr>
        <p:pic>
          <p:nvPicPr>
            <p:cNvPr id="17" name="Picture 16" descr="TW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995" y="6293080"/>
              <a:ext cx="209370" cy="2093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457200" y="6244236"/>
              <a:ext cx="556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www.ghsa.org 	@GHSAHQ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43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hs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Autonomous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Vehicles: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Brief Introduction;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Traffic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Safety Issues for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1878"/>
            <a:ext cx="7637786" cy="21759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Jim </a:t>
            </a:r>
            <a:r>
              <a:rPr lang="en-US" dirty="0" err="1" smtClean="0">
                <a:latin typeface="Calibri" panose="020F0502020204030204" pitchFamily="34" charset="0"/>
              </a:rPr>
              <a:t>Hedlund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Highway Safety </a:t>
            </a:r>
            <a:r>
              <a:rPr lang="en-US" dirty="0" smtClean="0">
                <a:latin typeface="Calibri" panose="020F0502020204030204" pitchFamily="34" charset="0"/>
              </a:rPr>
              <a:t>North</a:t>
            </a:r>
          </a:p>
          <a:p>
            <a:pPr algn="l"/>
            <a:endParaRPr lang="en-US" sz="1800" dirty="0" smtClean="0">
              <a:latin typeface="Calibri" panose="020F0502020204030204" pitchFamily="34" charset="0"/>
            </a:endParaRPr>
          </a:p>
          <a:p>
            <a:pPr algn="l"/>
            <a:r>
              <a:rPr lang="en-US" sz="1800" dirty="0" err="1" smtClean="0">
                <a:latin typeface="Calibri" panose="020F0502020204030204" pitchFamily="34" charset="0"/>
              </a:rPr>
              <a:t>GHSA</a:t>
            </a:r>
            <a:r>
              <a:rPr lang="en-US" sz="1800" dirty="0" smtClean="0">
                <a:latin typeface="Calibri" panose="020F0502020204030204" pitchFamily="34" charset="0"/>
              </a:rPr>
              <a:t> 2017 Annual Meeting 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Louisville, KY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September 20, </a:t>
            </a:r>
            <a:r>
              <a:rPr lang="en-US" sz="1800" dirty="0">
                <a:latin typeface="Calibri" panose="020F0502020204030204" pitchFamily="34" charset="0"/>
              </a:rPr>
              <a:t>2017</a:t>
            </a:r>
          </a:p>
          <a:p>
            <a:pPr algn="l"/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State AV priorities -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Encourage AV testing while protecting public safety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Some considerations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How and where testing will be conducted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Test driver selection and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Test vehicle identification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Reporting: overall, incidents, crashes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35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State AV priorities 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44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600" b="1" dirty="0">
                <a:latin typeface="Calibri" panose="020F0502020204030204" pitchFamily="34" charset="0"/>
                <a:cs typeface="Arial" panose="020B0604020202020204" pitchFamily="34" charset="0"/>
              </a:rPr>
              <a:t>Encourage AV </a:t>
            </a:r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operations </a:t>
            </a:r>
            <a:r>
              <a:rPr lang="en-US" altLang="en-US" sz="2600" b="1" dirty="0">
                <a:latin typeface="Calibri" panose="020F0502020204030204" pitchFamily="34" charset="0"/>
                <a:cs typeface="Arial" panose="020B0604020202020204" pitchFamily="34" charset="0"/>
              </a:rPr>
              <a:t>while protecting public </a:t>
            </a:r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safety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AV certification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AV registration and titling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AV drivers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Laws on AV operations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Law enforcement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Crashes: emergency response, crash investigation</a:t>
            </a:r>
          </a:p>
          <a:p>
            <a:pPr lvl="1"/>
            <a:r>
              <a:rPr lang="en-US" alt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MMUCC</a:t>
            </a:r>
            <a:r>
              <a:rPr lang="en-US" alt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 data elements for AV crashes</a:t>
            </a:r>
            <a:r>
              <a:rPr lang="en-US" alt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Data systems: how to identify AVs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Liability and insurance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Vehicle inspection</a:t>
            </a:r>
          </a:p>
          <a:p>
            <a:r>
              <a:rPr lang="en-US" altLang="en-US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Coordination across states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5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states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448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 informed; stay informed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 a player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Join or start a state AV task force; include </a:t>
            </a:r>
            <a:r>
              <a:rPr lang="en-US" altLang="en-US" sz="2000" smtClean="0">
                <a:latin typeface="Calibri" panose="020F0502020204030204" pitchFamily="34" charset="0"/>
                <a:cs typeface="Arial" panose="020B0604020202020204" pitchFamily="34" charset="0"/>
              </a:rPr>
              <a:t>industry partners</a:t>
            </a: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Work with other states to develop consistent laws, policies, procedures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 state roles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Federal role: regulate vehicles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State roles: license vehicles and drivers, establish and enforce traffic laws, vehicle insurance and liability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Consider AV laws and regulations carefully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Aim for consistency across states</a:t>
            </a:r>
            <a:endParaRPr lang="en-US" alt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 flexible 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AVs are disruptive technology, developing very quickly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41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9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national organizations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Develop model AV laws and regulations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Document the traffic safety issues of AVs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Develop model public education materials 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Establish an AV information clearinghouse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Issue vehicle regulations and guidance promptly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Establish regulations or guidelines to identify AVs easily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Involve law enforcement, SHSOs, and DMVs in 				AV discussions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61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93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en-US" sz="2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en-US" sz="24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Jim </a:t>
            </a:r>
            <a:r>
              <a:rPr lang="en-US" altLang="en-US" sz="2400" b="1" dirty="0">
                <a:latin typeface="Calibri" panose="020F0502020204030204" pitchFamily="34" charset="0"/>
              </a:rPr>
              <a:t>Hedlund </a:t>
            </a:r>
            <a:endParaRPr lang="en-US" altLang="en-US" sz="24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Highway </a:t>
            </a:r>
            <a:r>
              <a:rPr lang="en-US" altLang="en-US" sz="2400" b="1" dirty="0">
                <a:latin typeface="Calibri" panose="020F0502020204030204" pitchFamily="34" charset="0"/>
              </a:rPr>
              <a:t>Safety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North</a:t>
            </a:r>
            <a:endParaRPr lang="en-US" altLang="en-US" sz="2400" b="1" dirty="0">
              <a:latin typeface="Calibri" panose="020F0502020204030204" pitchFamily="34" charset="0"/>
            </a:endParaRPr>
          </a:p>
          <a:p>
            <a:pPr marL="392113" lvl="1" indent="0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	jhedlund@sprynet.com</a:t>
            </a:r>
          </a:p>
          <a:p>
            <a:pPr lvl="1"/>
            <a:endParaRPr lang="en-US" sz="1000" dirty="0">
              <a:latin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marL="136525" indent="0"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Download the report:  </a:t>
            </a:r>
            <a:r>
              <a:rPr lang="en-US" altLang="en-US" sz="2400" dirty="0" err="1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www.GHSA.org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4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93" y="2146737"/>
            <a:ext cx="28361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 the next 10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AV 101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What’s an autonomous vehicle (AV)?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What’s on the road now?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What’s coming and when?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What does the public think about AVs?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What are current state laws on AVs?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Traffic safety issues for states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AV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AV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What should states 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What should national organizations do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9CEDFBA-E7BE-4E65-A0A0-84EE16CE766E}" type="slidenum">
              <a:rPr lang="en-US" sz="1200" smtClean="0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83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released Feb. 2,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07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2" y="1600200"/>
            <a:ext cx="3509436" cy="4525963"/>
          </a:xfrm>
        </p:spPr>
      </p:pic>
    </p:spTree>
    <p:extLst>
      <p:ext uri="{BB962C8B-B14F-4D97-AF65-F5344CB8AC3E}">
        <p14:creationId xmlns:p14="http://schemas.microsoft.com/office/powerpoint/2010/main" val="32875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What’s an AV?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0: no automation, driver in complete control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1: driver assistance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Cruise control or lane position, driver monitors at all times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2: occasional self-driving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Control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both speed 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and lane position in limited situations, like Interstates; driver monitors at all times</a:t>
            </a:r>
          </a:p>
          <a:p>
            <a:pPr marL="109537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**************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3: limited self-driving in some </a:t>
            </a:r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situations, like Interstates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Vehicle in full control, informs when driver must take control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4: full self-driving under certain conditions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Vehicle in full control for entire trip, such as urban ride-sharing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5: full self-driving at all times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C5483E-178E-429F-9BF7-CC7234904721}" type="slidenum">
              <a:rPr lang="en-US" sz="1200" smtClean="0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83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What’s on the road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1 available for many years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Adaptive cruise 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lane-keeping assistance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Level 2 available now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Tesla Autopilot</a:t>
            </a: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Levels 3-5 coming soon</a:t>
            </a:r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Waymo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(Google) test fleet: 3 million miles as of May 2017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Uber in Pittsburgh, Tempe; Lyft in </a:t>
            </a: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Boston; pizza delivery in Ann Arbor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37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companies with AV testing permits in CA as of </a:t>
            </a: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August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2017 – 		</a:t>
            </a: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from 12 in March 2016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By 2020: available (perhaps) from Audi, BMW, Ford, Tesla, </a:t>
            </a: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Volvo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VW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Delphi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Lyft, </a:t>
            </a:r>
            <a:r>
              <a:rPr lang="en-US" alt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NuTonomy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Uber, </a:t>
            </a:r>
            <a:r>
              <a:rPr lang="en-US" alt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Waymo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83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What’s coming and when?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07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34" y="1600200"/>
            <a:ext cx="6551731" cy="4525963"/>
          </a:xfrm>
        </p:spPr>
      </p:pic>
    </p:spTree>
    <p:extLst>
      <p:ext uri="{BB962C8B-B14F-4D97-AF65-F5344CB8AC3E}">
        <p14:creationId xmlns:p14="http://schemas.microsoft.com/office/powerpoint/2010/main" val="1206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What does the public think about AVs?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Skeptical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Prospect of wide use? 				        34% excited, 57% worried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Will AVs reduce crashes? 			        35% yes, 46% 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Would you ride in an AV today? 		        17% yes, 75% 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Would you buy an AV when available? 	     ≈ 20% yes, 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≈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no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Prefer AVs that allow drivers to take control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Over 80% in two surveys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525" lvl="0" indent="0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en-US" altLang="en-US" sz="16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525" lvl="0" indent="0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en-US" altLang="en-US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525" lvl="0" indent="0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surveys (4 in 2016 and 1 in 2015), 4 in US and 1 </a:t>
            </a:r>
            <a:r>
              <a:rPr lang="en-US" alt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Canada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6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current state laws?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2510" cy="4525963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AVs probably can operate in most states without law changes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AV laws in place in 20 states and DC as of August 2017</a:t>
            </a:r>
            <a:endParaRPr lang="en-US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CA, DC, CO, FL, MI, NC, NV, TN, TX: testing and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AR, CT, NY: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AL, ND, UT, VT: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GA, LA, PA, SC, VA: other (such as laws regarding platooning)</a:t>
            </a:r>
          </a:p>
          <a:p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AV </a:t>
            </a:r>
            <a:r>
              <a:rPr lang="en-US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executive orders in 4 states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AZ: testing and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MA, WA: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WI: study</a:t>
            </a:r>
          </a:p>
          <a:p>
            <a:pPr marL="57150" indent="0">
              <a:buNone/>
            </a:pPr>
            <a:endParaRPr lang="en-US" altLang="en-US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1400" dirty="0" smtClean="0"/>
              <a:t>			</a:t>
            </a:r>
            <a:r>
              <a:rPr lang="en-US" sz="1400" dirty="0" err="1" smtClean="0"/>
              <a:t>NCSL</a:t>
            </a:r>
            <a:r>
              <a:rPr lang="en-US" sz="1400" dirty="0" smtClean="0"/>
              <a:t> </a:t>
            </a:r>
            <a:r>
              <a:rPr lang="en-US" sz="1400" dirty="0"/>
              <a:t>August 2017</a:t>
            </a:r>
          </a:p>
          <a:p>
            <a:pPr marL="57150" indent="0">
              <a:buNone/>
            </a:pPr>
            <a:endParaRPr lang="en-US" alt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511" y="65866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93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2288" y="6046608"/>
            <a:ext cx="54864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7923"/>
            <a:ext cx="5486400" cy="344277"/>
          </a:xfrm>
        </p:spPr>
        <p:txBody>
          <a:bodyPr>
            <a:normAutofit/>
          </a:bodyPr>
          <a:lstStyle/>
          <a:p>
            <a:r>
              <a:rPr lang="en-US" dirty="0" err="1" smtClean="0"/>
              <a:t>NCSL</a:t>
            </a:r>
            <a:r>
              <a:rPr lang="en-US" dirty="0" smtClean="0"/>
              <a:t> August 2017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4885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324791A-03A0-44FB-B6BE-2C0BEC271607}" type="slidenum">
              <a:rPr lang="en-US" sz="1200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50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680</Words>
  <Application>Microsoft Office PowerPoint</Application>
  <PresentationFormat>On-screen Show (4:3)</PresentationFormat>
  <Paragraphs>147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Autonomous Vehicles: Brief Introduction; Traffic Safety Issues for States</vt:lpstr>
      <vt:lpstr>In the next 10 minutes</vt:lpstr>
      <vt:lpstr>Report released Feb. 2, 2017</vt:lpstr>
      <vt:lpstr>What’s an AV?</vt:lpstr>
      <vt:lpstr>What’s on the road now?</vt:lpstr>
      <vt:lpstr>What’s coming and when?</vt:lpstr>
      <vt:lpstr>What does the public think about AVs?</vt:lpstr>
      <vt:lpstr>What are current state laws?</vt:lpstr>
      <vt:lpstr> </vt:lpstr>
      <vt:lpstr>State AV priorities - testing</vt:lpstr>
      <vt:lpstr>State AV priorities - operations</vt:lpstr>
      <vt:lpstr>What should states do?</vt:lpstr>
      <vt:lpstr>What should national organizations do?</vt:lpstr>
      <vt:lpstr>For more information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Amadie Hart</dc:creator>
  <cp:lastModifiedBy>Jim Hedlund</cp:lastModifiedBy>
  <cp:revision>59</cp:revision>
  <cp:lastPrinted>2017-08-29T13:24:59Z</cp:lastPrinted>
  <dcterms:created xsi:type="dcterms:W3CDTF">2016-01-26T15:42:50Z</dcterms:created>
  <dcterms:modified xsi:type="dcterms:W3CDTF">2017-09-07T14:04:02Z</dcterms:modified>
</cp:coreProperties>
</file>